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67" r:id="rId3"/>
    <p:sldId id="285" r:id="rId4"/>
    <p:sldId id="268" r:id="rId5"/>
    <p:sldId id="264" r:id="rId6"/>
    <p:sldId id="274" r:id="rId7"/>
    <p:sldId id="275" r:id="rId8"/>
    <p:sldId id="288" r:id="rId9"/>
    <p:sldId id="278" r:id="rId10"/>
    <p:sldId id="277" r:id="rId11"/>
    <p:sldId id="281" r:id="rId12"/>
    <p:sldId id="280" r:id="rId13"/>
    <p:sldId id="282" r:id="rId14"/>
    <p:sldId id="283" r:id="rId15"/>
    <p:sldId id="289" r:id="rId16"/>
    <p:sldId id="276" r:id="rId17"/>
    <p:sldId id="304" r:id="rId18"/>
    <p:sldId id="291" r:id="rId19"/>
    <p:sldId id="292" r:id="rId20"/>
    <p:sldId id="290" r:id="rId21"/>
    <p:sldId id="287" r:id="rId22"/>
    <p:sldId id="294" r:id="rId23"/>
    <p:sldId id="296" r:id="rId24"/>
    <p:sldId id="295" r:id="rId25"/>
    <p:sldId id="297" r:id="rId26"/>
    <p:sldId id="305" r:id="rId27"/>
    <p:sldId id="301" r:id="rId28"/>
    <p:sldId id="298" r:id="rId29"/>
    <p:sldId id="303" r:id="rId30"/>
    <p:sldId id="299" r:id="rId31"/>
    <p:sldId id="302" r:id="rId32"/>
    <p:sldId id="269" r:id="rId33"/>
    <p:sldId id="265" r:id="rId3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hunsimi olalere" initials="do" lastIdx="1" clrIdx="0">
    <p:extLst>
      <p:ext uri="{19B8F6BF-5375-455C-9EA6-DF929625EA0E}">
        <p15:presenceInfo xmlns:p15="http://schemas.microsoft.com/office/powerpoint/2012/main" userId="a1877b228e38dc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841" autoAdjust="0"/>
    <p:restoredTop sz="94610"/>
  </p:normalViewPr>
  <p:slideViewPr>
    <p:cSldViewPr snapToGrid="0" snapToObjects="1">
      <p:cViewPr varScale="1">
        <p:scale>
          <a:sx n="51" d="100"/>
          <a:sy n="51" d="100"/>
        </p:scale>
        <p:origin x="112"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78722-66C4-4C9B-96C6-4069F7912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NG"/>
        </a:p>
      </dgm:t>
    </dgm:pt>
    <dgm:pt modelId="{8149AC13-416D-4922-A152-4AF988C1393A}">
      <dgm:prSet phldrT="[Text]"/>
      <dgm:spPr/>
      <dgm:t>
        <a:bodyPr/>
        <a:lstStyle/>
        <a:p>
          <a:r>
            <a:rPr lang="en-US" dirty="0"/>
            <a:t>Analysis</a:t>
          </a:r>
          <a:endParaRPr lang="en-NG" dirty="0"/>
        </a:p>
      </dgm:t>
    </dgm:pt>
    <dgm:pt modelId="{85B46EE3-15D6-4C2E-9B4A-9BD23AD19877}" type="parTrans" cxnId="{F5307655-4C27-40A7-907F-EB1C184F3930}">
      <dgm:prSet/>
      <dgm:spPr/>
      <dgm:t>
        <a:bodyPr/>
        <a:lstStyle/>
        <a:p>
          <a:endParaRPr lang="en-NG"/>
        </a:p>
      </dgm:t>
    </dgm:pt>
    <dgm:pt modelId="{0540EE52-7988-4ACD-B003-A244CEE26D2A}" type="sibTrans" cxnId="{F5307655-4C27-40A7-907F-EB1C184F3930}">
      <dgm:prSet/>
      <dgm:spPr/>
      <dgm:t>
        <a:bodyPr/>
        <a:lstStyle/>
        <a:p>
          <a:endParaRPr lang="en-NG"/>
        </a:p>
      </dgm:t>
    </dgm:pt>
    <dgm:pt modelId="{F465D191-2A75-41D4-AEA3-27D9EE04D620}">
      <dgm:prSet phldrT="[Text]"/>
      <dgm:spPr/>
      <dgm:t>
        <a:bodyPr/>
        <a:lstStyle/>
        <a:p>
          <a:r>
            <a:rPr lang="en-US" dirty="0"/>
            <a:t>Requirement Gathering </a:t>
          </a:r>
          <a:endParaRPr lang="en-NG" dirty="0"/>
        </a:p>
      </dgm:t>
    </dgm:pt>
    <dgm:pt modelId="{33BDA9A4-D06A-417E-B5CD-129088FE949B}" type="parTrans" cxnId="{B7CA4C44-FB2C-4012-B5F3-408A84EE1AD0}">
      <dgm:prSet/>
      <dgm:spPr/>
      <dgm:t>
        <a:bodyPr/>
        <a:lstStyle/>
        <a:p>
          <a:endParaRPr lang="en-NG"/>
        </a:p>
      </dgm:t>
    </dgm:pt>
    <dgm:pt modelId="{30977F70-00FF-4E39-A606-ABB6DED50123}" type="sibTrans" cxnId="{B7CA4C44-FB2C-4012-B5F3-408A84EE1AD0}">
      <dgm:prSet/>
      <dgm:spPr/>
      <dgm:t>
        <a:bodyPr/>
        <a:lstStyle/>
        <a:p>
          <a:endParaRPr lang="en-NG"/>
        </a:p>
      </dgm:t>
    </dgm:pt>
    <dgm:pt modelId="{696CF000-B2AB-448E-BFC5-35A1FD6A7F20}">
      <dgm:prSet phldrT="[Text]"/>
      <dgm:spPr/>
      <dgm:t>
        <a:bodyPr/>
        <a:lstStyle/>
        <a:p>
          <a:r>
            <a:rPr lang="en-US" dirty="0"/>
            <a:t>Design</a:t>
          </a:r>
          <a:endParaRPr lang="en-NG" dirty="0"/>
        </a:p>
      </dgm:t>
    </dgm:pt>
    <dgm:pt modelId="{A5884407-BC13-4304-A668-7C35DF21F92E}" type="parTrans" cxnId="{B99C12BD-B0E2-4C6E-AA85-791D0DCAF291}">
      <dgm:prSet/>
      <dgm:spPr/>
      <dgm:t>
        <a:bodyPr/>
        <a:lstStyle/>
        <a:p>
          <a:endParaRPr lang="en-NG"/>
        </a:p>
      </dgm:t>
    </dgm:pt>
    <dgm:pt modelId="{2C6B9595-F7A6-427E-84A3-C69267C8E8EF}" type="sibTrans" cxnId="{B99C12BD-B0E2-4C6E-AA85-791D0DCAF291}">
      <dgm:prSet/>
      <dgm:spPr/>
      <dgm:t>
        <a:bodyPr/>
        <a:lstStyle/>
        <a:p>
          <a:endParaRPr lang="en-NG"/>
        </a:p>
      </dgm:t>
    </dgm:pt>
    <dgm:pt modelId="{2A9A4F3E-6D85-4248-9263-840AF575046C}">
      <dgm:prSet phldrT="[Text]"/>
      <dgm:spPr/>
      <dgm:t>
        <a:bodyPr/>
        <a:lstStyle/>
        <a:p>
          <a:pPr>
            <a:lnSpc>
              <a:spcPct val="100000"/>
            </a:lnSpc>
          </a:pPr>
          <a:r>
            <a:rPr lang="en-US" dirty="0"/>
            <a:t>Coding </a:t>
          </a:r>
        </a:p>
        <a:p>
          <a:pPr>
            <a:lnSpc>
              <a:spcPct val="100000"/>
            </a:lnSpc>
          </a:pPr>
          <a:r>
            <a:rPr lang="en-US" dirty="0"/>
            <a:t>&amp;</a:t>
          </a:r>
        </a:p>
        <a:p>
          <a:pPr>
            <a:lnSpc>
              <a:spcPct val="100000"/>
            </a:lnSpc>
          </a:pPr>
          <a:r>
            <a:rPr lang="en-US" dirty="0"/>
            <a:t>Implementation</a:t>
          </a:r>
          <a:endParaRPr lang="en-NG" dirty="0"/>
        </a:p>
      </dgm:t>
    </dgm:pt>
    <dgm:pt modelId="{24D9BDF8-597C-44FD-9D00-6BC578DB3899}" type="parTrans" cxnId="{269C98B3-EE90-4AA5-99A0-D734933105C0}">
      <dgm:prSet/>
      <dgm:spPr/>
      <dgm:t>
        <a:bodyPr/>
        <a:lstStyle/>
        <a:p>
          <a:endParaRPr lang="en-NG"/>
        </a:p>
      </dgm:t>
    </dgm:pt>
    <dgm:pt modelId="{4913EC25-D1E7-47C6-9AA5-155F3F1436F9}" type="sibTrans" cxnId="{269C98B3-EE90-4AA5-99A0-D734933105C0}">
      <dgm:prSet/>
      <dgm:spPr/>
      <dgm:t>
        <a:bodyPr/>
        <a:lstStyle/>
        <a:p>
          <a:endParaRPr lang="en-NG"/>
        </a:p>
      </dgm:t>
    </dgm:pt>
    <dgm:pt modelId="{CA8356A7-B7FD-40A4-B009-96C0887E70CF}">
      <dgm:prSet phldrT="[Text]"/>
      <dgm:spPr/>
      <dgm:t>
        <a:bodyPr/>
        <a:lstStyle/>
        <a:p>
          <a:r>
            <a:rPr lang="en-US" dirty="0"/>
            <a:t>Testing</a:t>
          </a:r>
        </a:p>
        <a:p>
          <a:r>
            <a:rPr lang="en-US" dirty="0"/>
            <a:t>&amp;</a:t>
          </a:r>
        </a:p>
        <a:p>
          <a:r>
            <a:rPr lang="en-US" dirty="0"/>
            <a:t>Maintenance</a:t>
          </a:r>
          <a:endParaRPr lang="en-NG" dirty="0"/>
        </a:p>
      </dgm:t>
    </dgm:pt>
    <dgm:pt modelId="{D6185F00-31CE-4877-B508-EF08066385A8}" type="parTrans" cxnId="{674FE0ED-C0FE-44F8-86F3-4746A24DCA9E}">
      <dgm:prSet/>
      <dgm:spPr/>
      <dgm:t>
        <a:bodyPr/>
        <a:lstStyle/>
        <a:p>
          <a:endParaRPr lang="en-NG"/>
        </a:p>
      </dgm:t>
    </dgm:pt>
    <dgm:pt modelId="{DDA2A82F-D88B-4AEA-8C56-3DB5B97EB65C}" type="sibTrans" cxnId="{674FE0ED-C0FE-44F8-86F3-4746A24DCA9E}">
      <dgm:prSet/>
      <dgm:spPr/>
      <dgm:t>
        <a:bodyPr/>
        <a:lstStyle/>
        <a:p>
          <a:endParaRPr lang="en-NG"/>
        </a:p>
      </dgm:t>
    </dgm:pt>
    <dgm:pt modelId="{4E727A30-EE4D-4B6A-898F-3EFD446226E9}" type="pres">
      <dgm:prSet presAssocID="{63B78722-66C4-4C9B-96C6-4069F7912187}" presName="diagram" presStyleCnt="0">
        <dgm:presLayoutVars>
          <dgm:dir/>
          <dgm:resizeHandles val="exact"/>
        </dgm:presLayoutVars>
      </dgm:prSet>
      <dgm:spPr/>
    </dgm:pt>
    <dgm:pt modelId="{73317DF3-6B54-4232-8D07-3B541B3B7714}" type="pres">
      <dgm:prSet presAssocID="{8149AC13-416D-4922-A152-4AF988C1393A}" presName="node" presStyleLbl="node1" presStyleIdx="0" presStyleCnt="5" custLinFactX="16916" custLinFactNeighborX="100000" custLinFactNeighborY="6585">
        <dgm:presLayoutVars>
          <dgm:bulletEnabled val="1"/>
        </dgm:presLayoutVars>
      </dgm:prSet>
      <dgm:spPr/>
    </dgm:pt>
    <dgm:pt modelId="{46326E88-8A83-48A8-A6A4-7E317A1486AD}" type="pres">
      <dgm:prSet presAssocID="{0540EE52-7988-4ACD-B003-A244CEE26D2A}" presName="sibTrans" presStyleCnt="0"/>
      <dgm:spPr/>
    </dgm:pt>
    <dgm:pt modelId="{2FA6F639-6717-4911-94B9-DD1557236908}" type="pres">
      <dgm:prSet presAssocID="{F465D191-2A75-41D4-AEA3-27D9EE04D620}" presName="node" presStyleLbl="node1" presStyleIdx="1" presStyleCnt="5" custLinFactNeighborX="-98891" custLinFactNeighborY="8597">
        <dgm:presLayoutVars>
          <dgm:bulletEnabled val="1"/>
        </dgm:presLayoutVars>
      </dgm:prSet>
      <dgm:spPr/>
    </dgm:pt>
    <dgm:pt modelId="{5DC274FA-C623-4107-911A-B3AF2481F9D0}" type="pres">
      <dgm:prSet presAssocID="{30977F70-00FF-4E39-A606-ABB6DED50123}" presName="sibTrans" presStyleCnt="0"/>
      <dgm:spPr/>
    </dgm:pt>
    <dgm:pt modelId="{1BD573A3-5AA9-4395-974C-D2BFF4C07E55}" type="pres">
      <dgm:prSet presAssocID="{696CF000-B2AB-448E-BFC5-35A1FD6A7F20}" presName="node" presStyleLbl="node1" presStyleIdx="2" presStyleCnt="5" custLinFactNeighborX="0" custLinFactNeighborY="6874">
        <dgm:presLayoutVars>
          <dgm:bulletEnabled val="1"/>
        </dgm:presLayoutVars>
      </dgm:prSet>
      <dgm:spPr/>
    </dgm:pt>
    <dgm:pt modelId="{20D38ED7-584E-4609-A456-AFF5D396F86A}" type="pres">
      <dgm:prSet presAssocID="{2C6B9595-F7A6-427E-84A3-C69267C8E8EF}" presName="sibTrans" presStyleCnt="0"/>
      <dgm:spPr/>
    </dgm:pt>
    <dgm:pt modelId="{FC8A2BFE-2CF2-4F1A-BD23-51A6018DAF21}" type="pres">
      <dgm:prSet presAssocID="{2A9A4F3E-6D85-4248-9263-840AF575046C}" presName="node" presStyleLbl="node1" presStyleIdx="3" presStyleCnt="5">
        <dgm:presLayoutVars>
          <dgm:bulletEnabled val="1"/>
        </dgm:presLayoutVars>
      </dgm:prSet>
      <dgm:spPr/>
    </dgm:pt>
    <dgm:pt modelId="{6B05754A-D3F2-4620-AC50-0857EA1EBCE7}" type="pres">
      <dgm:prSet presAssocID="{4913EC25-D1E7-47C6-9AA5-155F3F1436F9}" presName="sibTrans" presStyleCnt="0"/>
      <dgm:spPr/>
    </dgm:pt>
    <dgm:pt modelId="{A3A66310-EBF3-4595-B5C2-76EA1697DF7F}" type="pres">
      <dgm:prSet presAssocID="{CA8356A7-B7FD-40A4-B009-96C0887E70CF}" presName="node" presStyleLbl="node1" presStyleIdx="4" presStyleCnt="5">
        <dgm:presLayoutVars>
          <dgm:bulletEnabled val="1"/>
        </dgm:presLayoutVars>
      </dgm:prSet>
      <dgm:spPr/>
    </dgm:pt>
  </dgm:ptLst>
  <dgm:cxnLst>
    <dgm:cxn modelId="{FC316E05-C495-49DD-A4E4-A1CD492C58F8}" type="presOf" srcId="{F465D191-2A75-41D4-AEA3-27D9EE04D620}" destId="{2FA6F639-6717-4911-94B9-DD1557236908}" srcOrd="0" destOrd="0" presId="urn:microsoft.com/office/officeart/2005/8/layout/default"/>
    <dgm:cxn modelId="{FA47AC0D-BFED-4B18-A3D4-997D4741F307}" type="presOf" srcId="{63B78722-66C4-4C9B-96C6-4069F7912187}" destId="{4E727A30-EE4D-4B6A-898F-3EFD446226E9}" srcOrd="0" destOrd="0" presId="urn:microsoft.com/office/officeart/2005/8/layout/default"/>
    <dgm:cxn modelId="{76F7671D-F892-4577-8137-F9BE29FBA81F}" type="presOf" srcId="{8149AC13-416D-4922-A152-4AF988C1393A}" destId="{73317DF3-6B54-4232-8D07-3B541B3B7714}" srcOrd="0" destOrd="0" presId="urn:microsoft.com/office/officeart/2005/8/layout/default"/>
    <dgm:cxn modelId="{53AA2642-751D-4B9C-9B59-B8D3AAC334F6}" type="presOf" srcId="{2A9A4F3E-6D85-4248-9263-840AF575046C}" destId="{FC8A2BFE-2CF2-4F1A-BD23-51A6018DAF21}" srcOrd="0" destOrd="0" presId="urn:microsoft.com/office/officeart/2005/8/layout/default"/>
    <dgm:cxn modelId="{B7CA4C44-FB2C-4012-B5F3-408A84EE1AD0}" srcId="{63B78722-66C4-4C9B-96C6-4069F7912187}" destId="{F465D191-2A75-41D4-AEA3-27D9EE04D620}" srcOrd="1" destOrd="0" parTransId="{33BDA9A4-D06A-417E-B5CD-129088FE949B}" sibTransId="{30977F70-00FF-4E39-A606-ABB6DED50123}"/>
    <dgm:cxn modelId="{F5307655-4C27-40A7-907F-EB1C184F3930}" srcId="{63B78722-66C4-4C9B-96C6-4069F7912187}" destId="{8149AC13-416D-4922-A152-4AF988C1393A}" srcOrd="0" destOrd="0" parTransId="{85B46EE3-15D6-4C2E-9B4A-9BD23AD19877}" sibTransId="{0540EE52-7988-4ACD-B003-A244CEE26D2A}"/>
    <dgm:cxn modelId="{409690A1-45DF-4695-ADF7-FE95B82D2AE4}" type="presOf" srcId="{696CF000-B2AB-448E-BFC5-35A1FD6A7F20}" destId="{1BD573A3-5AA9-4395-974C-D2BFF4C07E55}" srcOrd="0" destOrd="0" presId="urn:microsoft.com/office/officeart/2005/8/layout/default"/>
    <dgm:cxn modelId="{269C98B3-EE90-4AA5-99A0-D734933105C0}" srcId="{63B78722-66C4-4C9B-96C6-4069F7912187}" destId="{2A9A4F3E-6D85-4248-9263-840AF575046C}" srcOrd="3" destOrd="0" parTransId="{24D9BDF8-597C-44FD-9D00-6BC578DB3899}" sibTransId="{4913EC25-D1E7-47C6-9AA5-155F3F1436F9}"/>
    <dgm:cxn modelId="{B99C12BD-B0E2-4C6E-AA85-791D0DCAF291}" srcId="{63B78722-66C4-4C9B-96C6-4069F7912187}" destId="{696CF000-B2AB-448E-BFC5-35A1FD6A7F20}" srcOrd="2" destOrd="0" parTransId="{A5884407-BC13-4304-A668-7C35DF21F92E}" sibTransId="{2C6B9595-F7A6-427E-84A3-C69267C8E8EF}"/>
    <dgm:cxn modelId="{A68E8FE1-07BF-4BF6-8CF0-7C1C9BCE4C77}" type="presOf" srcId="{CA8356A7-B7FD-40A4-B009-96C0887E70CF}" destId="{A3A66310-EBF3-4595-B5C2-76EA1697DF7F}" srcOrd="0" destOrd="0" presId="urn:microsoft.com/office/officeart/2005/8/layout/default"/>
    <dgm:cxn modelId="{674FE0ED-C0FE-44F8-86F3-4746A24DCA9E}" srcId="{63B78722-66C4-4C9B-96C6-4069F7912187}" destId="{CA8356A7-B7FD-40A4-B009-96C0887E70CF}" srcOrd="4" destOrd="0" parTransId="{D6185F00-31CE-4877-B508-EF08066385A8}" sibTransId="{DDA2A82F-D88B-4AEA-8C56-3DB5B97EB65C}"/>
    <dgm:cxn modelId="{832E0CEF-CE3B-401B-8638-EA70626239B4}" type="presParOf" srcId="{4E727A30-EE4D-4B6A-898F-3EFD446226E9}" destId="{73317DF3-6B54-4232-8D07-3B541B3B7714}" srcOrd="0" destOrd="0" presId="urn:microsoft.com/office/officeart/2005/8/layout/default"/>
    <dgm:cxn modelId="{6301CFDA-4B70-44CD-8812-75CAC0AD1045}" type="presParOf" srcId="{4E727A30-EE4D-4B6A-898F-3EFD446226E9}" destId="{46326E88-8A83-48A8-A6A4-7E317A1486AD}" srcOrd="1" destOrd="0" presId="urn:microsoft.com/office/officeart/2005/8/layout/default"/>
    <dgm:cxn modelId="{86F0FA87-5DF1-420A-A40F-1D54F3F19D30}" type="presParOf" srcId="{4E727A30-EE4D-4B6A-898F-3EFD446226E9}" destId="{2FA6F639-6717-4911-94B9-DD1557236908}" srcOrd="2" destOrd="0" presId="urn:microsoft.com/office/officeart/2005/8/layout/default"/>
    <dgm:cxn modelId="{1188B8C7-9695-4982-81FE-697B9E3F9DF2}" type="presParOf" srcId="{4E727A30-EE4D-4B6A-898F-3EFD446226E9}" destId="{5DC274FA-C623-4107-911A-B3AF2481F9D0}" srcOrd="3" destOrd="0" presId="urn:microsoft.com/office/officeart/2005/8/layout/default"/>
    <dgm:cxn modelId="{F061BF05-0195-49A7-AEB0-CE956ABBA1BC}" type="presParOf" srcId="{4E727A30-EE4D-4B6A-898F-3EFD446226E9}" destId="{1BD573A3-5AA9-4395-974C-D2BFF4C07E55}" srcOrd="4" destOrd="0" presId="urn:microsoft.com/office/officeart/2005/8/layout/default"/>
    <dgm:cxn modelId="{0662E4B1-97B4-4C75-9610-496E5F5016D0}" type="presParOf" srcId="{4E727A30-EE4D-4B6A-898F-3EFD446226E9}" destId="{20D38ED7-584E-4609-A456-AFF5D396F86A}" srcOrd="5" destOrd="0" presId="urn:microsoft.com/office/officeart/2005/8/layout/default"/>
    <dgm:cxn modelId="{A039D7E8-DCCA-4767-985B-9A5D4BB201BE}" type="presParOf" srcId="{4E727A30-EE4D-4B6A-898F-3EFD446226E9}" destId="{FC8A2BFE-2CF2-4F1A-BD23-51A6018DAF21}" srcOrd="6" destOrd="0" presId="urn:microsoft.com/office/officeart/2005/8/layout/default"/>
    <dgm:cxn modelId="{F90E5408-F2AF-43AE-AF09-0FA43D15C046}" type="presParOf" srcId="{4E727A30-EE4D-4B6A-898F-3EFD446226E9}" destId="{6B05754A-D3F2-4620-AC50-0857EA1EBCE7}" srcOrd="7" destOrd="0" presId="urn:microsoft.com/office/officeart/2005/8/layout/default"/>
    <dgm:cxn modelId="{793C7A49-2CCC-4291-9826-362D0E7A10D7}" type="presParOf" srcId="{4E727A30-EE4D-4B6A-898F-3EFD446226E9}" destId="{A3A66310-EBF3-4595-B5C2-76EA1697DF7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17DF3-6B54-4232-8D07-3B541B3B7714}">
      <dsp:nvSpPr>
        <dsp:cNvPr id="0" name=""/>
        <dsp:cNvSpPr/>
      </dsp:nvSpPr>
      <dsp:spPr>
        <a:xfrm>
          <a:off x="3853987" y="625345"/>
          <a:ext cx="3296373" cy="1977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Analysis</a:t>
          </a:r>
          <a:endParaRPr lang="en-NG" sz="3000" kern="1200" dirty="0"/>
        </a:p>
      </dsp:txBody>
      <dsp:txXfrm>
        <a:off x="3853987" y="625345"/>
        <a:ext cx="3296373" cy="1977824"/>
      </dsp:txXfrm>
    </dsp:sp>
    <dsp:sp modelId="{2FA6F639-6717-4911-94B9-DD1557236908}">
      <dsp:nvSpPr>
        <dsp:cNvPr id="0" name=""/>
        <dsp:cNvSpPr/>
      </dsp:nvSpPr>
      <dsp:spPr>
        <a:xfrm>
          <a:off x="366194" y="665139"/>
          <a:ext cx="3296373" cy="1977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Requirement Gathering </a:t>
          </a:r>
          <a:endParaRPr lang="en-NG" sz="3000" kern="1200" dirty="0"/>
        </a:p>
      </dsp:txBody>
      <dsp:txXfrm>
        <a:off x="366194" y="665139"/>
        <a:ext cx="3296373" cy="1977824"/>
      </dsp:txXfrm>
    </dsp:sp>
    <dsp:sp modelId="{1BD573A3-5AA9-4395-974C-D2BFF4C07E55}">
      <dsp:nvSpPr>
        <dsp:cNvPr id="0" name=""/>
        <dsp:cNvSpPr/>
      </dsp:nvSpPr>
      <dsp:spPr>
        <a:xfrm>
          <a:off x="7252021" y="631061"/>
          <a:ext cx="3296373" cy="1977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Design</a:t>
          </a:r>
          <a:endParaRPr lang="en-NG" sz="3000" kern="1200" dirty="0"/>
        </a:p>
      </dsp:txBody>
      <dsp:txXfrm>
        <a:off x="7252021" y="631061"/>
        <a:ext cx="3296373" cy="1977824"/>
      </dsp:txXfrm>
    </dsp:sp>
    <dsp:sp modelId="{FC8A2BFE-2CF2-4F1A-BD23-51A6018DAF21}">
      <dsp:nvSpPr>
        <dsp:cNvPr id="0" name=""/>
        <dsp:cNvSpPr/>
      </dsp:nvSpPr>
      <dsp:spPr>
        <a:xfrm>
          <a:off x="1813005" y="2802567"/>
          <a:ext cx="3296373" cy="1977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100000"/>
            </a:lnSpc>
            <a:spcBef>
              <a:spcPct val="0"/>
            </a:spcBef>
            <a:spcAft>
              <a:spcPct val="35000"/>
            </a:spcAft>
            <a:buNone/>
          </a:pPr>
          <a:r>
            <a:rPr lang="en-US" sz="3000" kern="1200" dirty="0"/>
            <a:t>Coding </a:t>
          </a:r>
        </a:p>
        <a:p>
          <a:pPr marL="0" lvl="0" indent="0" algn="ctr" defTabSz="1333500">
            <a:lnSpc>
              <a:spcPct val="100000"/>
            </a:lnSpc>
            <a:spcBef>
              <a:spcPct val="0"/>
            </a:spcBef>
            <a:spcAft>
              <a:spcPct val="35000"/>
            </a:spcAft>
            <a:buNone/>
          </a:pPr>
          <a:r>
            <a:rPr lang="en-US" sz="3000" kern="1200" dirty="0"/>
            <a:t>&amp;</a:t>
          </a:r>
        </a:p>
        <a:p>
          <a:pPr marL="0" lvl="0" indent="0" algn="ctr" defTabSz="1333500">
            <a:lnSpc>
              <a:spcPct val="100000"/>
            </a:lnSpc>
            <a:spcBef>
              <a:spcPct val="0"/>
            </a:spcBef>
            <a:spcAft>
              <a:spcPct val="35000"/>
            </a:spcAft>
            <a:buNone/>
          </a:pPr>
          <a:r>
            <a:rPr lang="en-US" sz="3000" kern="1200" dirty="0"/>
            <a:t>Implementation</a:t>
          </a:r>
          <a:endParaRPr lang="en-NG" sz="3000" kern="1200" dirty="0"/>
        </a:p>
      </dsp:txBody>
      <dsp:txXfrm>
        <a:off x="1813005" y="2802567"/>
        <a:ext cx="3296373" cy="1977824"/>
      </dsp:txXfrm>
    </dsp:sp>
    <dsp:sp modelId="{A3A66310-EBF3-4595-B5C2-76EA1697DF7F}">
      <dsp:nvSpPr>
        <dsp:cNvPr id="0" name=""/>
        <dsp:cNvSpPr/>
      </dsp:nvSpPr>
      <dsp:spPr>
        <a:xfrm>
          <a:off x="5439016" y="2802567"/>
          <a:ext cx="3296373" cy="197782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Testing</a:t>
          </a:r>
        </a:p>
        <a:p>
          <a:pPr marL="0" lvl="0" indent="0" algn="ctr" defTabSz="1333500">
            <a:lnSpc>
              <a:spcPct val="90000"/>
            </a:lnSpc>
            <a:spcBef>
              <a:spcPct val="0"/>
            </a:spcBef>
            <a:spcAft>
              <a:spcPct val="35000"/>
            </a:spcAft>
            <a:buNone/>
          </a:pPr>
          <a:r>
            <a:rPr lang="en-US" sz="3000" kern="1200" dirty="0"/>
            <a:t>&amp;</a:t>
          </a:r>
        </a:p>
        <a:p>
          <a:pPr marL="0" lvl="0" indent="0" algn="ctr" defTabSz="1333500">
            <a:lnSpc>
              <a:spcPct val="90000"/>
            </a:lnSpc>
            <a:spcBef>
              <a:spcPct val="0"/>
            </a:spcBef>
            <a:spcAft>
              <a:spcPct val="35000"/>
            </a:spcAft>
            <a:buNone/>
          </a:pPr>
          <a:r>
            <a:rPr lang="en-US" sz="3000" kern="1200" dirty="0"/>
            <a:t>Maintenance</a:t>
          </a:r>
          <a:endParaRPr lang="en-NG" sz="3000" kern="1200" dirty="0"/>
        </a:p>
      </dsp:txBody>
      <dsp:txXfrm>
        <a:off x="5439016" y="2802567"/>
        <a:ext cx="3296373" cy="19778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06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2234-0456-AEDA-6C42-E64830E25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95681-46C3-6C0E-B315-45BBEF93A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C3A02-F5E7-76C8-969F-23617FC162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8446E0-8046-9CD5-FA7D-158C9E2155E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290243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08CA-F467-74BF-3A5F-00EA0AE27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44704-7AC7-778A-014F-29E8D2A16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2E304A-D0B1-8BC3-75D0-80A270E055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57EB88-083A-07E8-6D7B-1B89C53F1E9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0578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4DDBA-A385-D35A-452E-D35A1319B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434ED-D005-DCC6-10F4-6B02478D9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E3D52-4C4D-3FE3-6DA8-7CE5055C1C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831373-7E9C-1DAD-8626-C867F624322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3399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AD0DD-C8F0-5961-FE8B-DAE71E973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849C5-1FD8-5EC0-86B9-EEC693332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C23C6-6EB2-FB61-13FB-6BE0F3E6F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97AAC1-78E4-421E-C465-86B0F6157B3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45291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E880F-0818-2978-FC15-DA871ABA2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E3D8-8BB5-1662-F2A1-D843B272F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DE17-8CEA-1930-9066-D2BE78DBC3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62FCB1-AF4A-AA52-2832-C1AC6AB7F2F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89886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10924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2ABC6-2F75-2B3B-8135-5B87DB9E1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E1798-8B01-133C-EF64-FD40E7B71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33811-0D83-51D8-6B9B-556BC580AE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C0F8BA-1F01-4DB8-90AD-7FCA8FB7A7C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898469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E880F-0818-2978-FC15-DA871ABA2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E3D8-8BB5-1662-F2A1-D843B272F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9DE17-8CEA-1930-9066-D2BE78DBC3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62FCB1-AF4A-AA52-2832-C1AC6AB7F2FE}"/>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34098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73389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10924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00877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00174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71100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685438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644399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20243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629801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65058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128060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A0A2-3291-650A-1E29-6129F343C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97A4A-58A4-1FAD-D6BB-C13F0AA0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207C1-5E5D-07B0-9AF5-02F4D7FB7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3A0E52-064E-4EE5-C14D-7EC094D6DA7F}"/>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187431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2ABC6-2F75-2B3B-8135-5B87DB9E1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E1798-8B01-133C-EF64-FD40E7B71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33811-0D83-51D8-6B9B-556BC580AE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C0F8BA-1F01-4DB8-90AD-7FCA8FB7A7C0}"/>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339791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89D6E-9A7B-3BDA-8CBF-9696A7C71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20E2B-DDE1-3AA9-C6E9-E36ECD4C2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94D0A-A542-31D6-A7D7-C3ECD350A0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FEE9A4-53B6-858E-D739-8437B4901803}"/>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54832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4229218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6512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45611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8C17-E390-6A38-EB80-4A9A63366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281B2-EB91-839B-402D-D954A40A6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5A2DB-77E8-0AA0-97A6-75FF134C30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3282F-7A8B-0E0D-0A1A-274B8F9F5143}"/>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29699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72B5-8331-56E5-D5E6-2CA6848D3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43C74-3CA0-339F-37A2-99AF99269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EB1AC-C29F-B2E0-4678-14E961A79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95259A-19D2-EDDD-C281-CBBF51DF25A2}"/>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31301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72B5-8331-56E5-D5E6-2CA6848D3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43C74-3CA0-339F-37A2-99AF99269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EB1AC-C29F-B2E0-4678-14E961A79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95259A-19D2-EDDD-C281-CBBF51DF25A2}"/>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6151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49B69-AEF7-A05C-11A6-1FE1FF7B6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150D5-8E67-D345-92F2-C42BD9AC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FE728-7357-B0D7-4D9C-04583DB6D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1507BE-E797-38F2-0AC8-0DABFF73805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76383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53799/ajse.v22i2.862"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doi-org./10.3390/ijerph17176277"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53799/ajse.v22i2.862"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3799/ajse.v22i2.862"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53799/ajse.v22i2.862"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edurev.2018.02.001" TargetMode="External"/><Relationship Id="rId7" Type="http://schemas.openxmlformats.org/officeDocument/2006/relationships/hyperlink" Target="https://doi-org./10.1016/j.compeleceng.2021.107275"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doi-org./10.1080/00131911.2018.1388612" TargetMode="External"/><Relationship Id="rId5" Type="http://schemas.openxmlformats.org/officeDocument/2006/relationships/hyperlink" Target="https://doi-org./10.1109/tlt.2021.3064613" TargetMode="External"/><Relationship Id="rId4" Type="http://schemas.openxmlformats.org/officeDocument/2006/relationships/hyperlink" Target="https://doi-org./10.3390/ijerph1717627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53799/ajse.v22i2.862"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497712" y="38855"/>
            <a:ext cx="14630400" cy="8229600"/>
          </a:xfrm>
          <a:prstGeom prst="rect">
            <a:avLst/>
          </a:prstGeom>
          <a:solidFill>
            <a:srgbClr val="FBFCFE"/>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NG" dirty="0"/>
          </a:p>
        </p:txBody>
      </p:sp>
      <p:sp>
        <p:nvSpPr>
          <p:cNvPr id="5" name="Text 2"/>
          <p:cNvSpPr/>
          <p:nvPr/>
        </p:nvSpPr>
        <p:spPr>
          <a:xfrm>
            <a:off x="6415852" y="1722001"/>
            <a:ext cx="7477601" cy="1388745"/>
          </a:xfrm>
          <a:prstGeom prst="rect">
            <a:avLst/>
          </a:prstGeom>
          <a:noFill/>
          <a:ln/>
        </p:spPr>
        <p:txBody>
          <a:bodyPr wrap="square" rtlCol="0" anchor="t"/>
          <a:lstStyle/>
          <a:p>
            <a:pPr marL="0" indent="0">
              <a:lnSpc>
                <a:spcPts val="5468"/>
              </a:lnSpc>
              <a:buNone/>
            </a:pPr>
            <a:endParaRPr lang="en-US" sz="4374" dirty="0"/>
          </a:p>
        </p:txBody>
      </p:sp>
      <p:sp>
        <p:nvSpPr>
          <p:cNvPr id="6" name="Text 3"/>
          <p:cNvSpPr/>
          <p:nvPr/>
        </p:nvSpPr>
        <p:spPr>
          <a:xfrm>
            <a:off x="6319599" y="4442698"/>
            <a:ext cx="7477601" cy="1066205"/>
          </a:xfrm>
          <a:prstGeom prst="rect">
            <a:avLst/>
          </a:prstGeom>
          <a:noFill/>
          <a:ln/>
        </p:spPr>
        <p:txBody>
          <a:bodyPr wrap="square" rtlCol="0" anchor="t"/>
          <a:lstStyle/>
          <a:p>
            <a:pPr marL="0" indent="0">
              <a:lnSpc>
                <a:spcPts val="2799"/>
              </a:lnSpc>
              <a:buNone/>
            </a:pPr>
            <a:endParaRPr lang="en-US" sz="1750" dirty="0"/>
          </a:p>
        </p:txBody>
      </p:sp>
      <p:pic>
        <p:nvPicPr>
          <p:cNvPr id="10" name="Google Shape;136;p13" descr="TICAR Nigeria | Tertiary Institutions">
            <a:extLst>
              <a:ext uri="{FF2B5EF4-FFF2-40B4-BE49-F238E27FC236}">
                <a16:creationId xmlns:a16="http://schemas.microsoft.com/office/drawing/2014/main" id="{319EF054-30DB-E41E-71E6-6084E1C9DDEE}"/>
              </a:ext>
            </a:extLst>
          </p:cNvPr>
          <p:cNvPicPr preferRelativeResize="0"/>
          <p:nvPr/>
        </p:nvPicPr>
        <p:blipFill rotWithShape="1">
          <a:blip r:embed="rId3">
            <a:alphaModFix/>
          </a:blip>
          <a:srcRect t="4790" b="-4790"/>
          <a:stretch/>
        </p:blipFill>
        <p:spPr>
          <a:xfrm>
            <a:off x="12292650" y="3312653"/>
            <a:ext cx="2360352" cy="2260090"/>
          </a:xfrm>
          <a:prstGeom prst="rect">
            <a:avLst/>
          </a:prstGeom>
          <a:noFill/>
          <a:ln>
            <a:noFill/>
          </a:ln>
        </p:spPr>
      </p:pic>
      <p:sp>
        <p:nvSpPr>
          <p:cNvPr id="11" name="TextBox 10">
            <a:extLst>
              <a:ext uri="{FF2B5EF4-FFF2-40B4-BE49-F238E27FC236}">
                <a16:creationId xmlns:a16="http://schemas.microsoft.com/office/drawing/2014/main" id="{6A297105-939C-BF39-425C-ED484F6D7FC3}"/>
              </a:ext>
            </a:extLst>
          </p:cNvPr>
          <p:cNvSpPr txBox="1"/>
          <p:nvPr/>
        </p:nvSpPr>
        <p:spPr>
          <a:xfrm>
            <a:off x="5987950" y="428058"/>
            <a:ext cx="8333403" cy="6555641"/>
          </a:xfrm>
          <a:prstGeom prst="rect">
            <a:avLst/>
          </a:prstGeom>
          <a:noFill/>
        </p:spPr>
        <p:txBody>
          <a:bodyPr wrap="square" rtlCol="0">
            <a:spAutoFit/>
          </a:bodyPr>
          <a:lstStyle/>
          <a:p>
            <a:pPr algn="ctr"/>
            <a:endParaRPr lang="en-US"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Uni-Connect: An Automated Communication-Based Academic</a:t>
            </a:r>
          </a:p>
          <a:p>
            <a:pPr algn="ct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 Support System for McPherson University</a:t>
            </a:r>
          </a:p>
          <a:p>
            <a:pPr algn="ctr"/>
            <a:endParaRPr lang="en-US" sz="2400" b="1" dirty="0"/>
          </a:p>
          <a:p>
            <a:pPr algn="ctr"/>
            <a:r>
              <a:rPr lang="en-US" sz="2400" b="1" dirty="0">
                <a:latin typeface="Times New Roman" panose="02020603050405020304" pitchFamily="18" charset="0"/>
                <a:cs typeface="Times New Roman" panose="02020603050405020304" pitchFamily="18" charset="0"/>
              </a:rPr>
              <a:t>BY </a:t>
            </a:r>
          </a:p>
          <a:p>
            <a:pPr algn="ctr"/>
            <a:r>
              <a:rPr lang="en-US" sz="2400" b="1" dirty="0">
                <a:latin typeface="Times New Roman" panose="02020603050405020304" pitchFamily="18" charset="0"/>
                <a:cs typeface="Times New Roman" panose="02020603050405020304" pitchFamily="18" charset="0"/>
              </a:rPr>
              <a:t> </a:t>
            </a:r>
          </a:p>
          <a:p>
            <a:pPr algn="ctr"/>
            <a:r>
              <a:rPr lang="en-US" sz="2400" b="1" dirty="0">
                <a:latin typeface="Times New Roman" panose="02020603050405020304" pitchFamily="18" charset="0"/>
                <a:cs typeface="Times New Roman" panose="02020603050405020304" pitchFamily="18" charset="0"/>
              </a:rPr>
              <a:t>OLALERE DAHUNSIMI JOSEPH</a:t>
            </a:r>
          </a:p>
          <a:p>
            <a:pPr algn="ct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210202024</a:t>
            </a:r>
          </a:p>
          <a:p>
            <a:pPr lvl="0" algn="ctr"/>
            <a:endParaRPr lang="en-US" sz="2400" b="1" cap="none" dirty="0">
              <a:solidFill>
                <a:schemeClr val="tx1"/>
              </a:solidFill>
              <a:latin typeface="Times New Roman" panose="02020603050405020304" pitchFamily="18" charset="0"/>
              <a:ea typeface="Arial"/>
              <a:cs typeface="Times New Roman" panose="02020603050405020304" pitchFamily="18" charset="0"/>
              <a:sym typeface="Arial"/>
            </a:endParaRPr>
          </a:p>
          <a:p>
            <a:pPr lvl="0" algn="ctr">
              <a:spcBef>
                <a:spcPts val="0"/>
              </a:spcBef>
              <a:buClr>
                <a:srgbClr val="000000"/>
              </a:buClr>
              <a:buSzPts val="1600"/>
            </a:pP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Department Of Computer Sciences,</a:t>
            </a:r>
          </a:p>
          <a:p>
            <a:pPr algn="ctr">
              <a:buClr>
                <a:srgbClr val="000000"/>
              </a:buClr>
              <a:buSzPts val="1600"/>
            </a:pP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College of </a:t>
            </a:r>
            <a:r>
              <a:rPr lang="en-US" sz="2400" b="1" dirty="0">
                <a:latin typeface="Times New Roman" panose="02020603050405020304" pitchFamily="18" charset="0"/>
                <a:ea typeface="Arial"/>
                <a:cs typeface="Times New Roman" panose="02020603050405020304" pitchFamily="18" charset="0"/>
                <a:sym typeface="Arial"/>
              </a:rPr>
              <a:t>Computing</a:t>
            </a: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 </a:t>
            </a:r>
          </a:p>
          <a:p>
            <a:pPr algn="ctr">
              <a:buClr>
                <a:srgbClr val="000000"/>
              </a:buClr>
              <a:buSzPts val="1600"/>
            </a:pPr>
            <a:endParaRPr lang="en-US" sz="2400" b="1" cap="none" dirty="0">
              <a:solidFill>
                <a:schemeClr val="tx1"/>
              </a:solidFill>
              <a:latin typeface="Times New Roman" panose="02020603050405020304" pitchFamily="18" charset="0"/>
              <a:ea typeface="Arial"/>
              <a:cs typeface="Times New Roman" panose="02020603050405020304" pitchFamily="18" charset="0"/>
              <a:sym typeface="Arial"/>
            </a:endParaRPr>
          </a:p>
          <a:p>
            <a:pPr algn="ctr">
              <a:buClr>
                <a:srgbClr val="000000"/>
              </a:buClr>
              <a:buSzPts val="1600"/>
            </a:pP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McPherson University, </a:t>
            </a:r>
            <a:r>
              <a:rPr lang="en-US" sz="2400" b="1" cap="none" dirty="0" err="1">
                <a:solidFill>
                  <a:schemeClr val="tx1"/>
                </a:solidFill>
                <a:latin typeface="Times New Roman" panose="02020603050405020304" pitchFamily="18" charset="0"/>
                <a:ea typeface="Arial"/>
                <a:cs typeface="Times New Roman" panose="02020603050405020304" pitchFamily="18" charset="0"/>
                <a:sym typeface="Arial"/>
              </a:rPr>
              <a:t>Seriki</a:t>
            </a: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 </a:t>
            </a:r>
            <a:r>
              <a:rPr lang="en-US" sz="2400" b="1" cap="none" dirty="0" err="1">
                <a:solidFill>
                  <a:schemeClr val="tx1"/>
                </a:solidFill>
                <a:latin typeface="Times New Roman" panose="02020603050405020304" pitchFamily="18" charset="0"/>
                <a:ea typeface="Arial"/>
                <a:cs typeface="Times New Roman" panose="02020603050405020304" pitchFamily="18" charset="0"/>
                <a:sym typeface="Arial"/>
              </a:rPr>
              <a:t>Sotayo</a:t>
            </a:r>
            <a:r>
              <a:rPr lang="en-US" sz="2400" b="1" cap="none" dirty="0">
                <a:solidFill>
                  <a:schemeClr val="tx1"/>
                </a:solidFill>
                <a:latin typeface="Times New Roman" panose="02020603050405020304" pitchFamily="18" charset="0"/>
                <a:ea typeface="Arial"/>
                <a:cs typeface="Times New Roman" panose="02020603050405020304" pitchFamily="18" charset="0"/>
                <a:sym typeface="Arial"/>
              </a:rPr>
              <a:t>, Ogun State.</a:t>
            </a:r>
          </a:p>
          <a:p>
            <a:pPr lvl="0" algn="ctr">
              <a:spcBef>
                <a:spcPts val="0"/>
              </a:spcBef>
              <a:buClr>
                <a:srgbClr val="000000"/>
              </a:buClr>
              <a:buSzPts val="1600"/>
            </a:pPr>
            <a:endParaRPr lang="en-US" sz="2400" b="1" dirty="0">
              <a:latin typeface="Times New Roman" panose="02020603050405020304" pitchFamily="18" charset="0"/>
              <a:ea typeface="Arial"/>
              <a:cs typeface="Times New Roman" panose="02020603050405020304" pitchFamily="18" charset="0"/>
              <a:sym typeface="Arial"/>
            </a:endParaRPr>
          </a:p>
          <a:p>
            <a:pPr lvl="0" algn="ctr">
              <a:spcBef>
                <a:spcPts val="0"/>
              </a:spcBef>
              <a:buClr>
                <a:srgbClr val="000000"/>
              </a:buClr>
              <a:buSzPts val="1600"/>
            </a:pPr>
            <a:r>
              <a:rPr lang="en-US" sz="2400" b="1" dirty="0">
                <a:latin typeface="Times New Roman" panose="02020603050405020304" pitchFamily="18" charset="0"/>
                <a:ea typeface="Arial"/>
                <a:cs typeface="Times New Roman" panose="02020603050405020304" pitchFamily="18" charset="0"/>
                <a:sym typeface="Arial"/>
              </a:rPr>
              <a:t>Supervised by Mr. OYEDELE</a:t>
            </a:r>
            <a:endParaRPr lang="en-US" sz="2400" b="1" cap="none" dirty="0">
              <a:solidFill>
                <a:schemeClr val="tx1"/>
              </a:solidFill>
              <a:latin typeface="Times New Roman" panose="02020603050405020304" pitchFamily="18" charset="0"/>
              <a:ea typeface="Arial"/>
              <a:cs typeface="Times New Roman" panose="02020603050405020304" pitchFamily="18" charset="0"/>
              <a:sym typeface="Arial"/>
            </a:endParaRPr>
          </a:p>
          <a:p>
            <a:pPr algn="ctr"/>
            <a:endParaRPr lang="en-NG" b="1" dirty="0"/>
          </a:p>
        </p:txBody>
      </p:sp>
      <p:pic>
        <p:nvPicPr>
          <p:cNvPr id="12" name="Picture 11">
            <a:extLst>
              <a:ext uri="{FF2B5EF4-FFF2-40B4-BE49-F238E27FC236}">
                <a16:creationId xmlns:a16="http://schemas.microsoft.com/office/drawing/2014/main" id="{86533B2C-09F1-08F8-E945-05BBD4F24CA4}"/>
              </a:ext>
            </a:extLst>
          </p:cNvPr>
          <p:cNvPicPr>
            <a:picLocks noChangeAspect="1"/>
          </p:cNvPicPr>
          <p:nvPr/>
        </p:nvPicPr>
        <p:blipFill>
          <a:blip r:embed="rId4"/>
          <a:stretch>
            <a:fillRect/>
          </a:stretch>
        </p:blipFill>
        <p:spPr>
          <a:xfrm>
            <a:off x="-2894" y="-38855"/>
            <a:ext cx="5528337" cy="8307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FB378-9F1D-CBA1-FD6B-0EC4486164D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B7DDBC4-322D-3C68-5045-E7629B8EEB70}"/>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03D1B3C-43A5-672C-C980-06F6F6DEDE73}"/>
              </a:ext>
            </a:extLst>
          </p:cNvPr>
          <p:cNvSpPr/>
          <p:nvPr/>
        </p:nvSpPr>
        <p:spPr>
          <a:xfrm>
            <a:off x="0" y="-333758"/>
            <a:ext cx="18872200" cy="9084058"/>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9AFF9ED3-6527-BEB1-AB03-01C719BF1FCB}"/>
              </a:ext>
            </a:extLst>
          </p:cNvPr>
          <p:cNvSpPr/>
          <p:nvPr/>
        </p:nvSpPr>
        <p:spPr>
          <a:xfrm>
            <a:off x="748470" y="341589"/>
            <a:ext cx="15871686" cy="890977"/>
          </a:xfrm>
          <a:prstGeom prst="rect">
            <a:avLst/>
          </a:prstGeom>
          <a:noFill/>
          <a:ln/>
        </p:spPr>
        <p:txBody>
          <a:bodyPr wrap="squar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                           Literature Review Cont’d</a:t>
            </a:r>
            <a:endParaRPr lang="en-US" sz="4374" dirty="0"/>
          </a:p>
        </p:txBody>
      </p:sp>
      <p:sp>
        <p:nvSpPr>
          <p:cNvPr id="6" name="Text 3">
            <a:extLst>
              <a:ext uri="{FF2B5EF4-FFF2-40B4-BE49-F238E27FC236}">
                <a16:creationId xmlns:a16="http://schemas.microsoft.com/office/drawing/2014/main" id="{0F345CB9-5BA2-8C59-8737-1935B6335171}"/>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1">
            <a:hlinkClick r:id="rId3"/>
            <a:extLst>
              <a:ext uri="{FF2B5EF4-FFF2-40B4-BE49-F238E27FC236}">
                <a16:creationId xmlns:a16="http://schemas.microsoft.com/office/drawing/2014/main" id="{F374878B-A0C4-3E42-2BA2-70E6F80C5919}"/>
              </a:ext>
            </a:extLst>
          </p:cNvPr>
          <p:cNvSpPr>
            <a:spLocks noChangeArrowheads="1"/>
          </p:cNvSpPr>
          <p:nvPr/>
        </p:nvSpPr>
        <p:spPr bwMode="auto">
          <a:xfrm>
            <a:off x="7165975" y="-6731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graphicFrame>
        <p:nvGraphicFramePr>
          <p:cNvPr id="11" name="Table 10">
            <a:extLst>
              <a:ext uri="{FF2B5EF4-FFF2-40B4-BE49-F238E27FC236}">
                <a16:creationId xmlns:a16="http://schemas.microsoft.com/office/drawing/2014/main" id="{75D8B03E-2E71-368B-1881-2C257DE7AD18}"/>
              </a:ext>
            </a:extLst>
          </p:cNvPr>
          <p:cNvGraphicFramePr>
            <a:graphicFrameLocks noGrp="1"/>
          </p:cNvGraphicFramePr>
          <p:nvPr>
            <p:extLst>
              <p:ext uri="{D42A27DB-BD31-4B8C-83A1-F6EECF244321}">
                <p14:modId xmlns:p14="http://schemas.microsoft.com/office/powerpoint/2010/main" val="3020086870"/>
              </p:ext>
            </p:extLst>
          </p:nvPr>
        </p:nvGraphicFramePr>
        <p:xfrm>
          <a:off x="752836" y="1259266"/>
          <a:ext cx="13500930" cy="6641039"/>
        </p:xfrm>
        <a:graphic>
          <a:graphicData uri="http://schemas.openxmlformats.org/drawingml/2006/table">
            <a:tbl>
              <a:tblPr firstRow="1" bandRow="1">
                <a:tableStyleId>{5C22544A-7EE6-4342-B048-85BDC9FD1C3A}</a:tableStyleId>
              </a:tblPr>
              <a:tblGrid>
                <a:gridCol w="2700186">
                  <a:extLst>
                    <a:ext uri="{9D8B030D-6E8A-4147-A177-3AD203B41FA5}">
                      <a16:colId xmlns:a16="http://schemas.microsoft.com/office/drawing/2014/main" val="754208838"/>
                    </a:ext>
                  </a:extLst>
                </a:gridCol>
                <a:gridCol w="2700186">
                  <a:extLst>
                    <a:ext uri="{9D8B030D-6E8A-4147-A177-3AD203B41FA5}">
                      <a16:colId xmlns:a16="http://schemas.microsoft.com/office/drawing/2014/main" val="1604913112"/>
                    </a:ext>
                  </a:extLst>
                </a:gridCol>
                <a:gridCol w="2700186">
                  <a:extLst>
                    <a:ext uri="{9D8B030D-6E8A-4147-A177-3AD203B41FA5}">
                      <a16:colId xmlns:a16="http://schemas.microsoft.com/office/drawing/2014/main" val="1800558411"/>
                    </a:ext>
                  </a:extLst>
                </a:gridCol>
                <a:gridCol w="2700186">
                  <a:extLst>
                    <a:ext uri="{9D8B030D-6E8A-4147-A177-3AD203B41FA5}">
                      <a16:colId xmlns:a16="http://schemas.microsoft.com/office/drawing/2014/main" val="977871562"/>
                    </a:ext>
                  </a:extLst>
                </a:gridCol>
                <a:gridCol w="2700186">
                  <a:extLst>
                    <a:ext uri="{9D8B030D-6E8A-4147-A177-3AD203B41FA5}">
                      <a16:colId xmlns:a16="http://schemas.microsoft.com/office/drawing/2014/main" val="1537408948"/>
                    </a:ext>
                  </a:extLst>
                </a:gridCol>
              </a:tblGrid>
              <a:tr h="758399">
                <a:tc>
                  <a:txBody>
                    <a:bodyPr/>
                    <a:lstStyle/>
                    <a:p>
                      <a:pPr algn="ctr"/>
                      <a:r>
                        <a:rPr lang="en-US" sz="2800" b="1" kern="1200" dirty="0">
                          <a:solidFill>
                            <a:schemeClr val="lt1"/>
                          </a:solidFill>
                          <a:effectLst/>
                          <a:latin typeface="+mn-lt"/>
                          <a:ea typeface="+mn-ea"/>
                          <a:cs typeface="+mn-cs"/>
                        </a:rPr>
                        <a:t>Citation</a:t>
                      </a:r>
                      <a:endParaRPr lang="en-NG" sz="2800" dirty="0"/>
                    </a:p>
                  </a:txBody>
                  <a:tcPr/>
                </a:tc>
                <a:tc>
                  <a:txBody>
                    <a:bodyPr/>
                    <a:lstStyle/>
                    <a:p>
                      <a:pPr algn="ct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NG"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800" b="1" kern="1200" dirty="0">
                          <a:solidFill>
                            <a:schemeClr val="lt1"/>
                          </a:solidFill>
                          <a:effectLst/>
                          <a:latin typeface="+mn-lt"/>
                          <a:ea typeface="+mn-ea"/>
                          <a:cs typeface="+mn-cs"/>
                        </a:rPr>
                        <a:t>Methodology</a:t>
                      </a:r>
                      <a:endParaRPr lang="en-NG" sz="2800" dirty="0"/>
                    </a:p>
                  </a:txBody>
                  <a:tcPr/>
                </a:tc>
                <a:tc>
                  <a:txBody>
                    <a:bodyPr/>
                    <a:lstStyle/>
                    <a:p>
                      <a:pPr algn="ctr"/>
                      <a:r>
                        <a:rPr lang="en-US" sz="2800" b="1" kern="1200" dirty="0">
                          <a:solidFill>
                            <a:schemeClr val="lt1"/>
                          </a:solidFill>
                          <a:effectLst/>
                          <a:latin typeface="+mn-lt"/>
                          <a:ea typeface="+mn-ea"/>
                          <a:cs typeface="+mn-cs"/>
                        </a:rPr>
                        <a:t>Results</a:t>
                      </a:r>
                      <a:endParaRPr lang="en-NG" sz="2800" dirty="0"/>
                    </a:p>
                  </a:txBody>
                  <a:tcPr/>
                </a:tc>
                <a:tc>
                  <a:txBody>
                    <a:bodyPr/>
                    <a:lstStyle/>
                    <a:p>
                      <a:pPr algn="ctr"/>
                      <a:r>
                        <a:rPr lang="en-US" sz="2800" b="1" kern="1200" dirty="0">
                          <a:solidFill>
                            <a:schemeClr val="lt1"/>
                          </a:solidFill>
                          <a:effectLst/>
                          <a:latin typeface="+mn-lt"/>
                          <a:ea typeface="+mn-ea"/>
                          <a:cs typeface="+mn-cs"/>
                        </a:rPr>
                        <a:t>Identified gap</a:t>
                      </a:r>
                      <a:endParaRPr lang="en-NG" sz="2800" dirty="0"/>
                    </a:p>
                  </a:txBody>
                  <a:tcPr/>
                </a:tc>
                <a:extLst>
                  <a:ext uri="{0D108BD9-81ED-4DB2-BD59-A6C34878D82A}">
                    <a16:rowId xmlns:a16="http://schemas.microsoft.com/office/drawing/2014/main" val="543112129"/>
                  </a:ext>
                </a:extLst>
              </a:tr>
              <a:tr h="4779529">
                <a:tc>
                  <a:txBody>
                    <a:bodyPr/>
                    <a:lstStyle/>
                    <a:p>
                      <a:r>
                        <a:rPr lang="en-US" sz="2000" dirty="0"/>
                        <a:t>Doi, S., </a:t>
                      </a:r>
                      <a:r>
                        <a:rPr lang="en-US" sz="2000" dirty="0" err="1"/>
                        <a:t>Isumi</a:t>
                      </a:r>
                      <a:r>
                        <a:rPr lang="en-US" sz="2000" dirty="0"/>
                        <a:t>, A., &amp; Fujiwara, T. (2020). The association between parental involvement 142 behavior and self-esteem among adolescents living in poverty: Results from the K-CHILD Study. International Journal of Environmental Research and Public Health, 17(17). </a:t>
                      </a:r>
                      <a:r>
                        <a:rPr lang="en-US" sz="2000" dirty="0">
                          <a:hlinkClick r:id="rId4"/>
                        </a:rPr>
                        <a:t>https://doi-org./10.3390/ijerph17176277</a:t>
                      </a:r>
                      <a:endParaRPr lang="en-US" sz="2000" dirty="0"/>
                    </a:p>
                    <a:p>
                      <a:endParaRPr lang="en-NG" sz="2000" dirty="0"/>
                    </a:p>
                  </a:txBody>
                  <a:tcPr/>
                </a:tc>
                <a:tc>
                  <a:txBody>
                    <a:bodyPr/>
                    <a:lstStyle/>
                    <a:p>
                      <a:r>
                        <a:rPr lang="en-US" sz="2000" dirty="0"/>
                        <a:t>The primary objective of the study is to investigate the relationship between parental involvement behaviors and the self-esteem of adolescents living in poverty. </a:t>
                      </a:r>
                      <a:endParaRPr lang="en-NG" sz="2000" dirty="0"/>
                    </a:p>
                  </a:txBody>
                  <a:tcPr/>
                </a:tc>
                <a:tc>
                  <a:txBody>
                    <a:bodyPr/>
                    <a:lstStyle/>
                    <a:p>
                      <a:r>
                        <a:rPr lang="en-US" sz="2000" dirty="0"/>
                        <a:t>The study involves fifth-, eighth-, and 11th-grade students living in Koichi prefecture, Japan, as part of the Kochi Child Health Impact of Living Difficulty (K-CHILD) study in 2016. The total sample size is 10,784 participants.</a:t>
                      </a:r>
                      <a:endParaRPr lang="en-NG" sz="2000" dirty="0"/>
                    </a:p>
                  </a:txBody>
                  <a:tcPr/>
                </a:tc>
                <a:tc>
                  <a:txBody>
                    <a:bodyPr/>
                    <a:lstStyle/>
                    <a:p>
                      <a:r>
                        <a:rPr lang="en-US" sz="2000" dirty="0"/>
                        <a:t>The study finds a positive association between the number of parental involvement behaviors and the self-esteem scores of adolescents. This association holds true for both adolescents living in poverty and those not living in poverty.</a:t>
                      </a:r>
                      <a:endParaRPr lang="en-NG" sz="2000" dirty="0"/>
                    </a:p>
                  </a:txBody>
                  <a:tcPr/>
                </a:tc>
                <a:tc>
                  <a:txBody>
                    <a:bodyPr/>
                    <a:lstStyle/>
                    <a:p>
                      <a:r>
                        <a:rPr lang="en-US" sz="2000" dirty="0"/>
                        <a:t>These gaps could contribute to a more comprehensive understanding of the complex interplay between parental involvement, socioeconomic factors, and the development of self-esteem in adolescents, especially those facing economic adversity.</a:t>
                      </a:r>
                    </a:p>
                    <a:p>
                      <a:endParaRPr lang="en-US" sz="2000" dirty="0"/>
                    </a:p>
                    <a:p>
                      <a:endParaRPr lang="en-US" sz="2000" dirty="0"/>
                    </a:p>
                    <a:p>
                      <a:endParaRPr lang="en-US" sz="2000" dirty="0"/>
                    </a:p>
                    <a:p>
                      <a:endParaRPr lang="en-US" sz="2000" dirty="0"/>
                    </a:p>
                    <a:p>
                      <a:endParaRPr lang="en-US" sz="2000" dirty="0"/>
                    </a:p>
                    <a:p>
                      <a:endParaRPr lang="en-NG" sz="2000" dirty="0"/>
                    </a:p>
                  </a:txBody>
                  <a:tcPr/>
                </a:tc>
                <a:extLst>
                  <a:ext uri="{0D108BD9-81ED-4DB2-BD59-A6C34878D82A}">
                    <a16:rowId xmlns:a16="http://schemas.microsoft.com/office/drawing/2014/main" val="911277076"/>
                  </a:ext>
                </a:extLst>
              </a:tr>
            </a:tbl>
          </a:graphicData>
        </a:graphic>
      </p:graphicFrame>
    </p:spTree>
    <p:extLst>
      <p:ext uri="{BB962C8B-B14F-4D97-AF65-F5344CB8AC3E}">
        <p14:creationId xmlns:p14="http://schemas.microsoft.com/office/powerpoint/2010/main" val="97661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5A6BB-386F-9D7E-BC02-82DA7CB22BC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1FD9DA29-D43B-8C16-CEEC-C4F8B0B18458}"/>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A34A40E7-1A2B-2EF9-6D9A-5D447C4AFF6C}"/>
              </a:ext>
            </a:extLst>
          </p:cNvPr>
          <p:cNvSpPr/>
          <p:nvPr/>
        </p:nvSpPr>
        <p:spPr>
          <a:xfrm>
            <a:off x="0" y="-333758"/>
            <a:ext cx="18872200" cy="9084058"/>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291BC83E-0177-7AFB-A1FA-A0293546D70D}"/>
              </a:ext>
            </a:extLst>
          </p:cNvPr>
          <p:cNvSpPr/>
          <p:nvPr/>
        </p:nvSpPr>
        <p:spPr>
          <a:xfrm>
            <a:off x="676414" y="843946"/>
            <a:ext cx="15871686" cy="890977"/>
          </a:xfrm>
          <a:prstGeom prst="rect">
            <a:avLst/>
          </a:prstGeom>
          <a:noFill/>
          <a:ln/>
        </p:spPr>
        <p:txBody>
          <a:bodyPr wrap="squar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                           Literature Review Cont’d</a:t>
            </a:r>
            <a:endParaRPr lang="en-US" sz="4374" dirty="0"/>
          </a:p>
        </p:txBody>
      </p:sp>
      <p:sp>
        <p:nvSpPr>
          <p:cNvPr id="6" name="Text 3">
            <a:extLst>
              <a:ext uri="{FF2B5EF4-FFF2-40B4-BE49-F238E27FC236}">
                <a16:creationId xmlns:a16="http://schemas.microsoft.com/office/drawing/2014/main" id="{3FD72609-7D09-1E0A-A701-91C2AB51E24C}"/>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1">
            <a:hlinkClick r:id="rId3"/>
            <a:extLst>
              <a:ext uri="{FF2B5EF4-FFF2-40B4-BE49-F238E27FC236}">
                <a16:creationId xmlns:a16="http://schemas.microsoft.com/office/drawing/2014/main" id="{57446BDC-5731-B9F1-0C40-A53A8E4494DA}"/>
              </a:ext>
            </a:extLst>
          </p:cNvPr>
          <p:cNvSpPr>
            <a:spLocks noChangeArrowheads="1"/>
          </p:cNvSpPr>
          <p:nvPr/>
        </p:nvSpPr>
        <p:spPr bwMode="auto">
          <a:xfrm>
            <a:off x="7165975" y="-6731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graphicFrame>
        <p:nvGraphicFramePr>
          <p:cNvPr id="11" name="Table 10">
            <a:extLst>
              <a:ext uri="{FF2B5EF4-FFF2-40B4-BE49-F238E27FC236}">
                <a16:creationId xmlns:a16="http://schemas.microsoft.com/office/drawing/2014/main" id="{3DCBFCD1-288F-C9F7-450B-4C43F5EF5848}"/>
              </a:ext>
            </a:extLst>
          </p:cNvPr>
          <p:cNvGraphicFramePr>
            <a:graphicFrameLocks noGrp="1"/>
          </p:cNvGraphicFramePr>
          <p:nvPr>
            <p:extLst>
              <p:ext uri="{D42A27DB-BD31-4B8C-83A1-F6EECF244321}">
                <p14:modId xmlns:p14="http://schemas.microsoft.com/office/powerpoint/2010/main" val="456963467"/>
              </p:ext>
            </p:extLst>
          </p:nvPr>
        </p:nvGraphicFramePr>
        <p:xfrm>
          <a:off x="564735" y="1904595"/>
          <a:ext cx="13500930" cy="5880505"/>
        </p:xfrm>
        <a:graphic>
          <a:graphicData uri="http://schemas.openxmlformats.org/drawingml/2006/table">
            <a:tbl>
              <a:tblPr firstRow="1" bandRow="1">
                <a:tableStyleId>{5C22544A-7EE6-4342-B048-85BDC9FD1C3A}</a:tableStyleId>
              </a:tblPr>
              <a:tblGrid>
                <a:gridCol w="2700186">
                  <a:extLst>
                    <a:ext uri="{9D8B030D-6E8A-4147-A177-3AD203B41FA5}">
                      <a16:colId xmlns:a16="http://schemas.microsoft.com/office/drawing/2014/main" val="754208838"/>
                    </a:ext>
                  </a:extLst>
                </a:gridCol>
                <a:gridCol w="2700186">
                  <a:extLst>
                    <a:ext uri="{9D8B030D-6E8A-4147-A177-3AD203B41FA5}">
                      <a16:colId xmlns:a16="http://schemas.microsoft.com/office/drawing/2014/main" val="1604913112"/>
                    </a:ext>
                  </a:extLst>
                </a:gridCol>
                <a:gridCol w="2700186">
                  <a:extLst>
                    <a:ext uri="{9D8B030D-6E8A-4147-A177-3AD203B41FA5}">
                      <a16:colId xmlns:a16="http://schemas.microsoft.com/office/drawing/2014/main" val="1800558411"/>
                    </a:ext>
                  </a:extLst>
                </a:gridCol>
                <a:gridCol w="2700186">
                  <a:extLst>
                    <a:ext uri="{9D8B030D-6E8A-4147-A177-3AD203B41FA5}">
                      <a16:colId xmlns:a16="http://schemas.microsoft.com/office/drawing/2014/main" val="977871562"/>
                    </a:ext>
                  </a:extLst>
                </a:gridCol>
                <a:gridCol w="2700186">
                  <a:extLst>
                    <a:ext uri="{9D8B030D-6E8A-4147-A177-3AD203B41FA5}">
                      <a16:colId xmlns:a16="http://schemas.microsoft.com/office/drawing/2014/main" val="1537408948"/>
                    </a:ext>
                  </a:extLst>
                </a:gridCol>
              </a:tblGrid>
              <a:tr h="674018">
                <a:tc>
                  <a:txBody>
                    <a:bodyPr/>
                    <a:lstStyle/>
                    <a:p>
                      <a:pPr algn="ctr"/>
                      <a:r>
                        <a:rPr lang="en-US" sz="2800" b="1" kern="1200" dirty="0">
                          <a:solidFill>
                            <a:schemeClr val="lt1"/>
                          </a:solidFill>
                          <a:effectLst/>
                          <a:latin typeface="+mn-lt"/>
                          <a:ea typeface="+mn-ea"/>
                          <a:cs typeface="+mn-cs"/>
                        </a:rPr>
                        <a:t>Citation</a:t>
                      </a:r>
                      <a:endParaRPr lang="en-NG" sz="2800" dirty="0"/>
                    </a:p>
                  </a:txBody>
                  <a:tcPr/>
                </a:tc>
                <a:tc>
                  <a:txBody>
                    <a:bodyPr/>
                    <a:lstStyle/>
                    <a:p>
                      <a:pPr algn="ct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NG"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800" b="1" kern="1200" dirty="0">
                          <a:solidFill>
                            <a:schemeClr val="lt1"/>
                          </a:solidFill>
                          <a:effectLst/>
                          <a:latin typeface="+mn-lt"/>
                          <a:ea typeface="+mn-ea"/>
                          <a:cs typeface="+mn-cs"/>
                        </a:rPr>
                        <a:t>Methodology</a:t>
                      </a:r>
                      <a:endParaRPr lang="en-NG" sz="2800" dirty="0"/>
                    </a:p>
                  </a:txBody>
                  <a:tcPr/>
                </a:tc>
                <a:tc>
                  <a:txBody>
                    <a:bodyPr/>
                    <a:lstStyle/>
                    <a:p>
                      <a:pPr algn="ctr"/>
                      <a:r>
                        <a:rPr lang="en-US" sz="2800" b="1" kern="1200" dirty="0">
                          <a:solidFill>
                            <a:schemeClr val="lt1"/>
                          </a:solidFill>
                          <a:effectLst/>
                          <a:latin typeface="+mn-lt"/>
                          <a:ea typeface="+mn-ea"/>
                          <a:cs typeface="+mn-cs"/>
                        </a:rPr>
                        <a:t>Results</a:t>
                      </a:r>
                      <a:endParaRPr lang="en-NG" sz="2800" dirty="0"/>
                    </a:p>
                  </a:txBody>
                  <a:tcPr/>
                </a:tc>
                <a:tc>
                  <a:txBody>
                    <a:bodyPr/>
                    <a:lstStyle/>
                    <a:p>
                      <a:pPr algn="ctr"/>
                      <a:r>
                        <a:rPr lang="en-US" sz="2800" b="1" kern="1200" dirty="0">
                          <a:solidFill>
                            <a:schemeClr val="lt1"/>
                          </a:solidFill>
                          <a:effectLst/>
                          <a:latin typeface="+mn-lt"/>
                          <a:ea typeface="+mn-ea"/>
                          <a:cs typeface="+mn-cs"/>
                        </a:rPr>
                        <a:t>Identified gap</a:t>
                      </a:r>
                      <a:endParaRPr lang="en-NG" sz="2800" dirty="0"/>
                    </a:p>
                  </a:txBody>
                  <a:tcPr/>
                </a:tc>
                <a:extLst>
                  <a:ext uri="{0D108BD9-81ED-4DB2-BD59-A6C34878D82A}">
                    <a16:rowId xmlns:a16="http://schemas.microsoft.com/office/drawing/2014/main" val="543112129"/>
                  </a:ext>
                </a:extLst>
              </a:tr>
              <a:tr h="5206487">
                <a:tc>
                  <a:txBody>
                    <a:bodyPr/>
                    <a:lstStyle/>
                    <a:p>
                      <a:r>
                        <a:rPr lang="en-US" sz="2000" dirty="0"/>
                        <a:t>Hornby, G., &amp; Blackwell, I. (2018). Barriers to parental involvement in education: an update. Educational Review, 70(1), 109–119. doi:10.1080/00131911.2018.1388612 </a:t>
                      </a:r>
                    </a:p>
                    <a:p>
                      <a:endParaRPr lang="en-NG" sz="2000" dirty="0"/>
                    </a:p>
                  </a:txBody>
                  <a:tcPr/>
                </a:tc>
                <a:tc>
                  <a:txBody>
                    <a:bodyPr/>
                    <a:lstStyle/>
                    <a:p>
                      <a:r>
                        <a:rPr lang="en-US" sz="2000" dirty="0"/>
                        <a:t>The study aims to investigate the impact of online learning tools on the academic performance of undergraduate students during the COVID-19 pandemic</a:t>
                      </a:r>
                      <a:endParaRPr lang="en-NG" sz="2000" dirty="0"/>
                    </a:p>
                  </a:txBody>
                  <a:tcPr/>
                </a:tc>
                <a:tc>
                  <a:txBody>
                    <a:bodyPr/>
                    <a:lstStyle/>
                    <a:p>
                      <a:r>
                        <a:rPr lang="en-US" sz="2000" dirty="0"/>
                        <a:t>The methodology involved a quantitative research design, surveying 500 undergraduate students across five universities. Data were collected through online questionnaires and analyzed using statistical software to compare academic performance before and during the use of online learning tools.</a:t>
                      </a:r>
                      <a:endParaRPr lang="en-NG" sz="2000" dirty="0"/>
                    </a:p>
                  </a:txBody>
                  <a:tcPr/>
                </a:tc>
                <a:tc>
                  <a:txBody>
                    <a:bodyPr/>
                    <a:lstStyle/>
                    <a:p>
                      <a:r>
                        <a:rPr lang="en-US" sz="2000" dirty="0"/>
                        <a:t>The results indicated that students who consistently used online learning tools scored, on average, 10% higher on their exams compared to students who did not use these tools. </a:t>
                      </a:r>
                      <a:endParaRPr lang="en-NG" sz="2000" dirty="0"/>
                    </a:p>
                  </a:txBody>
                  <a:tcPr/>
                </a:tc>
                <a:tc>
                  <a:txBody>
                    <a:bodyPr/>
                    <a:lstStyle/>
                    <a:p>
                      <a:r>
                        <a:rPr lang="en-US" sz="2000" dirty="0"/>
                        <a:t> While the study found positive outcomes associated with online learning tools, it identified a gap in the availability of digital resources for students in rural areas. </a:t>
                      </a:r>
                      <a:endParaRPr lang="en-NG" sz="2000" dirty="0"/>
                    </a:p>
                  </a:txBody>
                  <a:tcPr/>
                </a:tc>
                <a:extLst>
                  <a:ext uri="{0D108BD9-81ED-4DB2-BD59-A6C34878D82A}">
                    <a16:rowId xmlns:a16="http://schemas.microsoft.com/office/drawing/2014/main" val="911277076"/>
                  </a:ext>
                </a:extLst>
              </a:tr>
            </a:tbl>
          </a:graphicData>
        </a:graphic>
      </p:graphicFrame>
    </p:spTree>
    <p:extLst>
      <p:ext uri="{BB962C8B-B14F-4D97-AF65-F5344CB8AC3E}">
        <p14:creationId xmlns:p14="http://schemas.microsoft.com/office/powerpoint/2010/main" val="51469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EAF62-53CA-0EBE-0A46-2266E21F0C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6AEDFAB-9926-CB33-D119-6614D8914686}"/>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135D24C9-97AF-F089-00D3-167121883114}"/>
              </a:ext>
            </a:extLst>
          </p:cNvPr>
          <p:cNvSpPr/>
          <p:nvPr/>
        </p:nvSpPr>
        <p:spPr>
          <a:xfrm>
            <a:off x="0" y="-333758"/>
            <a:ext cx="18872200" cy="9084058"/>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8BFB8597-62FE-7B29-38AB-DAB469F4DCDA}"/>
              </a:ext>
            </a:extLst>
          </p:cNvPr>
          <p:cNvSpPr/>
          <p:nvPr/>
        </p:nvSpPr>
        <p:spPr>
          <a:xfrm>
            <a:off x="797603" y="460180"/>
            <a:ext cx="15871686" cy="890977"/>
          </a:xfrm>
          <a:prstGeom prst="rect">
            <a:avLst/>
          </a:prstGeom>
          <a:noFill/>
          <a:ln/>
        </p:spPr>
        <p:txBody>
          <a:bodyPr wrap="squar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                         Literature Review Cont’d</a:t>
            </a:r>
            <a:endParaRPr lang="en-US" sz="4374" dirty="0"/>
          </a:p>
        </p:txBody>
      </p:sp>
      <p:sp>
        <p:nvSpPr>
          <p:cNvPr id="6" name="Text 3">
            <a:extLst>
              <a:ext uri="{FF2B5EF4-FFF2-40B4-BE49-F238E27FC236}">
                <a16:creationId xmlns:a16="http://schemas.microsoft.com/office/drawing/2014/main" id="{8D02A0AC-37D2-BD89-B84F-C2A8C6BF6BCF}"/>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1">
            <a:hlinkClick r:id="rId3"/>
            <a:extLst>
              <a:ext uri="{FF2B5EF4-FFF2-40B4-BE49-F238E27FC236}">
                <a16:creationId xmlns:a16="http://schemas.microsoft.com/office/drawing/2014/main" id="{1FE7743C-9ADA-B0D2-8AF0-82A2D1AE2326}"/>
              </a:ext>
            </a:extLst>
          </p:cNvPr>
          <p:cNvSpPr>
            <a:spLocks noChangeArrowheads="1"/>
          </p:cNvSpPr>
          <p:nvPr/>
        </p:nvSpPr>
        <p:spPr bwMode="auto">
          <a:xfrm>
            <a:off x="7165975" y="-6731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graphicFrame>
        <p:nvGraphicFramePr>
          <p:cNvPr id="11" name="Table 10">
            <a:extLst>
              <a:ext uri="{FF2B5EF4-FFF2-40B4-BE49-F238E27FC236}">
                <a16:creationId xmlns:a16="http://schemas.microsoft.com/office/drawing/2014/main" id="{71F0F3CA-3A78-3382-1C88-047F441F37CB}"/>
              </a:ext>
            </a:extLst>
          </p:cNvPr>
          <p:cNvGraphicFramePr>
            <a:graphicFrameLocks noGrp="1"/>
          </p:cNvGraphicFramePr>
          <p:nvPr>
            <p:extLst>
              <p:ext uri="{D42A27DB-BD31-4B8C-83A1-F6EECF244321}">
                <p14:modId xmlns:p14="http://schemas.microsoft.com/office/powerpoint/2010/main" val="2735265037"/>
              </p:ext>
            </p:extLst>
          </p:nvPr>
        </p:nvGraphicFramePr>
        <p:xfrm>
          <a:off x="564735" y="1268018"/>
          <a:ext cx="13500930" cy="5880505"/>
        </p:xfrm>
        <a:graphic>
          <a:graphicData uri="http://schemas.openxmlformats.org/drawingml/2006/table">
            <a:tbl>
              <a:tblPr firstRow="1" bandRow="1">
                <a:tableStyleId>{5C22544A-7EE6-4342-B048-85BDC9FD1C3A}</a:tableStyleId>
              </a:tblPr>
              <a:tblGrid>
                <a:gridCol w="2700186">
                  <a:extLst>
                    <a:ext uri="{9D8B030D-6E8A-4147-A177-3AD203B41FA5}">
                      <a16:colId xmlns:a16="http://schemas.microsoft.com/office/drawing/2014/main" val="754208838"/>
                    </a:ext>
                  </a:extLst>
                </a:gridCol>
                <a:gridCol w="2700186">
                  <a:extLst>
                    <a:ext uri="{9D8B030D-6E8A-4147-A177-3AD203B41FA5}">
                      <a16:colId xmlns:a16="http://schemas.microsoft.com/office/drawing/2014/main" val="1604913112"/>
                    </a:ext>
                  </a:extLst>
                </a:gridCol>
                <a:gridCol w="2700186">
                  <a:extLst>
                    <a:ext uri="{9D8B030D-6E8A-4147-A177-3AD203B41FA5}">
                      <a16:colId xmlns:a16="http://schemas.microsoft.com/office/drawing/2014/main" val="1800558411"/>
                    </a:ext>
                  </a:extLst>
                </a:gridCol>
                <a:gridCol w="2700186">
                  <a:extLst>
                    <a:ext uri="{9D8B030D-6E8A-4147-A177-3AD203B41FA5}">
                      <a16:colId xmlns:a16="http://schemas.microsoft.com/office/drawing/2014/main" val="977871562"/>
                    </a:ext>
                  </a:extLst>
                </a:gridCol>
                <a:gridCol w="2700186">
                  <a:extLst>
                    <a:ext uri="{9D8B030D-6E8A-4147-A177-3AD203B41FA5}">
                      <a16:colId xmlns:a16="http://schemas.microsoft.com/office/drawing/2014/main" val="1537408948"/>
                    </a:ext>
                  </a:extLst>
                </a:gridCol>
              </a:tblGrid>
              <a:tr h="674018">
                <a:tc>
                  <a:txBody>
                    <a:bodyPr/>
                    <a:lstStyle/>
                    <a:p>
                      <a:pPr algn="ctr"/>
                      <a:r>
                        <a:rPr lang="en-US" sz="2800" b="1" kern="1200" dirty="0">
                          <a:solidFill>
                            <a:schemeClr val="lt1"/>
                          </a:solidFill>
                          <a:effectLst/>
                          <a:latin typeface="+mn-lt"/>
                          <a:ea typeface="+mn-ea"/>
                          <a:cs typeface="+mn-cs"/>
                        </a:rPr>
                        <a:t>Citation</a:t>
                      </a:r>
                      <a:endParaRPr lang="en-NG" sz="2800" dirty="0"/>
                    </a:p>
                  </a:txBody>
                  <a:tcPr/>
                </a:tc>
                <a:tc>
                  <a:txBody>
                    <a:bodyPr/>
                    <a:lstStyle/>
                    <a:p>
                      <a:pPr algn="ct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NG"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800" b="1" kern="1200" dirty="0">
                          <a:solidFill>
                            <a:schemeClr val="lt1"/>
                          </a:solidFill>
                          <a:effectLst/>
                          <a:latin typeface="+mn-lt"/>
                          <a:ea typeface="+mn-ea"/>
                          <a:cs typeface="+mn-cs"/>
                        </a:rPr>
                        <a:t>Methodology</a:t>
                      </a:r>
                      <a:endParaRPr lang="en-NG" sz="2800" dirty="0"/>
                    </a:p>
                  </a:txBody>
                  <a:tcPr/>
                </a:tc>
                <a:tc>
                  <a:txBody>
                    <a:bodyPr/>
                    <a:lstStyle/>
                    <a:p>
                      <a:pPr algn="ctr"/>
                      <a:r>
                        <a:rPr lang="en-US" sz="2800" b="1" kern="1200" dirty="0">
                          <a:solidFill>
                            <a:schemeClr val="lt1"/>
                          </a:solidFill>
                          <a:effectLst/>
                          <a:latin typeface="+mn-lt"/>
                          <a:ea typeface="+mn-ea"/>
                          <a:cs typeface="+mn-cs"/>
                        </a:rPr>
                        <a:t>Results</a:t>
                      </a:r>
                      <a:endParaRPr lang="en-NG" sz="2800" dirty="0"/>
                    </a:p>
                  </a:txBody>
                  <a:tcPr/>
                </a:tc>
                <a:tc>
                  <a:txBody>
                    <a:bodyPr/>
                    <a:lstStyle/>
                    <a:p>
                      <a:pPr algn="ctr"/>
                      <a:r>
                        <a:rPr lang="en-US" sz="2800" b="1" kern="1200" dirty="0">
                          <a:solidFill>
                            <a:schemeClr val="lt1"/>
                          </a:solidFill>
                          <a:effectLst/>
                          <a:latin typeface="+mn-lt"/>
                          <a:ea typeface="+mn-ea"/>
                          <a:cs typeface="+mn-cs"/>
                        </a:rPr>
                        <a:t>Identified gap</a:t>
                      </a:r>
                      <a:endParaRPr lang="en-NG" sz="2800" dirty="0"/>
                    </a:p>
                  </a:txBody>
                  <a:tcPr/>
                </a:tc>
                <a:extLst>
                  <a:ext uri="{0D108BD9-81ED-4DB2-BD59-A6C34878D82A}">
                    <a16:rowId xmlns:a16="http://schemas.microsoft.com/office/drawing/2014/main" val="543112129"/>
                  </a:ext>
                </a:extLst>
              </a:tr>
              <a:tr h="5206487">
                <a:tc>
                  <a:txBody>
                    <a:bodyPr/>
                    <a:lstStyle/>
                    <a:p>
                      <a:r>
                        <a:rPr lang="en-US" sz="2000" dirty="0"/>
                        <a:t>Qureshi, K. N., Naveed, A., Kashif, Y., &amp; Jeon, G. (2021). Internet of Things for education: A smart and secure system for schools monitoring and alerting. Computers &amp; Electrical Engineering, 93, 107275. doi:10.1016/j.compeleceng.2021.107275 </a:t>
                      </a:r>
                    </a:p>
                  </a:txBody>
                  <a:tcPr/>
                </a:tc>
                <a:tc>
                  <a:txBody>
                    <a:bodyPr/>
                    <a:lstStyle/>
                    <a:p>
                      <a:r>
                        <a:rPr lang="en-US" sz="2000" dirty="0"/>
                        <a:t>The primary objective of the paper is to analyze Internet of Things (IoT) solutions specifically designed for schools, with a focus on enhancing security and privacy within educational settings.</a:t>
                      </a:r>
                      <a:endParaRPr lang="en-NG" sz="2000" dirty="0"/>
                    </a:p>
                  </a:txBody>
                  <a:tcPr/>
                </a:tc>
                <a:tc>
                  <a:txBody>
                    <a:bodyPr/>
                    <a:lstStyle/>
                    <a:p>
                      <a:r>
                        <a:rPr lang="en-US" sz="2000" dirty="0"/>
                        <a:t>The paper likely conducts a review of existing literature to establish the context of security and privacy concerns in educational organizations, the adoption of technologies for smart learning, and the current state of IoT solutions in schools.</a:t>
                      </a:r>
                      <a:endParaRPr lang="en-NG" sz="2000" dirty="0"/>
                    </a:p>
                  </a:txBody>
                  <a:tcPr/>
                </a:tc>
                <a:tc>
                  <a:txBody>
                    <a:bodyPr/>
                    <a:lstStyle/>
                    <a:p>
                      <a:r>
                        <a:rPr lang="en-US" sz="2000" dirty="0"/>
                        <a:t>The paper presents results indicating that the S-</a:t>
                      </a:r>
                      <a:r>
                        <a:rPr lang="en-US" sz="2000" dirty="0" err="1"/>
                        <a:t>IoST</a:t>
                      </a:r>
                      <a:r>
                        <a:rPr lang="en-US" sz="2000" dirty="0"/>
                        <a:t> system enhances security within educational institutions by leveraging advanced communication systems and IoT technologies.</a:t>
                      </a:r>
                      <a:endParaRPr lang="en-NG" sz="2000" dirty="0"/>
                    </a:p>
                  </a:txBody>
                  <a:tcPr/>
                </a:tc>
                <a:tc>
                  <a:txBody>
                    <a:bodyPr/>
                    <a:lstStyle/>
                    <a:p>
                      <a:r>
                        <a:rPr lang="en-US" sz="2000" dirty="0"/>
                        <a:t> The identified gaps suggest potential avenues for further research to refine and validate the proposed S-</a:t>
                      </a:r>
                      <a:r>
                        <a:rPr lang="en-US" sz="2000" dirty="0" err="1"/>
                        <a:t>IoST</a:t>
                      </a:r>
                      <a:r>
                        <a:rPr lang="en-US" sz="2000" dirty="0"/>
                        <a:t> system, ensuring its effectiveness, usability, and adaptability across various educational settings.</a:t>
                      </a:r>
                      <a:endParaRPr lang="en-NG" sz="2000" dirty="0"/>
                    </a:p>
                  </a:txBody>
                  <a:tcPr/>
                </a:tc>
                <a:extLst>
                  <a:ext uri="{0D108BD9-81ED-4DB2-BD59-A6C34878D82A}">
                    <a16:rowId xmlns:a16="http://schemas.microsoft.com/office/drawing/2014/main" val="911277076"/>
                  </a:ext>
                </a:extLst>
              </a:tr>
            </a:tbl>
          </a:graphicData>
        </a:graphic>
      </p:graphicFrame>
    </p:spTree>
    <p:extLst>
      <p:ext uri="{BB962C8B-B14F-4D97-AF65-F5344CB8AC3E}">
        <p14:creationId xmlns:p14="http://schemas.microsoft.com/office/powerpoint/2010/main" val="66931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4BE3-6143-86A1-4E49-391508FB3428}"/>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D8B825F1-7742-DF17-DEEB-B09DECA3D40F}"/>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771BB2AF-1AE5-207B-58CF-AC89912BBB8A}"/>
              </a:ext>
            </a:extLst>
          </p:cNvPr>
          <p:cNvSpPr/>
          <p:nvPr/>
        </p:nvSpPr>
        <p:spPr>
          <a:xfrm>
            <a:off x="0" y="-333758"/>
            <a:ext cx="18872200" cy="9084058"/>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F61E1686-EF31-9707-EC00-7CD0427309CC}"/>
              </a:ext>
            </a:extLst>
          </p:cNvPr>
          <p:cNvSpPr/>
          <p:nvPr/>
        </p:nvSpPr>
        <p:spPr>
          <a:xfrm>
            <a:off x="676414" y="485964"/>
            <a:ext cx="15871686" cy="890977"/>
          </a:xfrm>
          <a:prstGeom prst="rect">
            <a:avLst/>
          </a:prstGeom>
          <a:noFill/>
          <a:ln/>
        </p:spPr>
        <p:txBody>
          <a:bodyPr wrap="squar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                           Literature Review Cont’d</a:t>
            </a:r>
            <a:endParaRPr lang="en-US" sz="4374" dirty="0"/>
          </a:p>
        </p:txBody>
      </p:sp>
      <p:sp>
        <p:nvSpPr>
          <p:cNvPr id="6" name="Text 3">
            <a:extLst>
              <a:ext uri="{FF2B5EF4-FFF2-40B4-BE49-F238E27FC236}">
                <a16:creationId xmlns:a16="http://schemas.microsoft.com/office/drawing/2014/main" id="{9DBBACB4-6050-B0A7-8824-69519B147AA5}"/>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1">
            <a:hlinkClick r:id="rId3"/>
            <a:extLst>
              <a:ext uri="{FF2B5EF4-FFF2-40B4-BE49-F238E27FC236}">
                <a16:creationId xmlns:a16="http://schemas.microsoft.com/office/drawing/2014/main" id="{BE24D584-2A2D-372F-BF78-52A6A69E3B02}"/>
              </a:ext>
            </a:extLst>
          </p:cNvPr>
          <p:cNvSpPr>
            <a:spLocks noChangeArrowheads="1"/>
          </p:cNvSpPr>
          <p:nvPr/>
        </p:nvSpPr>
        <p:spPr bwMode="auto">
          <a:xfrm>
            <a:off x="7165975" y="-6731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graphicFrame>
        <p:nvGraphicFramePr>
          <p:cNvPr id="11" name="Table 10">
            <a:extLst>
              <a:ext uri="{FF2B5EF4-FFF2-40B4-BE49-F238E27FC236}">
                <a16:creationId xmlns:a16="http://schemas.microsoft.com/office/drawing/2014/main" id="{88FCC432-956A-AEFD-095C-DC9458002774}"/>
              </a:ext>
            </a:extLst>
          </p:cNvPr>
          <p:cNvGraphicFramePr>
            <a:graphicFrameLocks noGrp="1"/>
          </p:cNvGraphicFramePr>
          <p:nvPr>
            <p:extLst>
              <p:ext uri="{D42A27DB-BD31-4B8C-83A1-F6EECF244321}">
                <p14:modId xmlns:p14="http://schemas.microsoft.com/office/powerpoint/2010/main" val="1648533388"/>
              </p:ext>
            </p:extLst>
          </p:nvPr>
        </p:nvGraphicFramePr>
        <p:xfrm>
          <a:off x="564735" y="1545322"/>
          <a:ext cx="13500930" cy="5880505"/>
        </p:xfrm>
        <a:graphic>
          <a:graphicData uri="http://schemas.openxmlformats.org/drawingml/2006/table">
            <a:tbl>
              <a:tblPr firstRow="1" bandRow="1">
                <a:tableStyleId>{5C22544A-7EE6-4342-B048-85BDC9FD1C3A}</a:tableStyleId>
              </a:tblPr>
              <a:tblGrid>
                <a:gridCol w="2700186">
                  <a:extLst>
                    <a:ext uri="{9D8B030D-6E8A-4147-A177-3AD203B41FA5}">
                      <a16:colId xmlns:a16="http://schemas.microsoft.com/office/drawing/2014/main" val="754208838"/>
                    </a:ext>
                  </a:extLst>
                </a:gridCol>
                <a:gridCol w="2700186">
                  <a:extLst>
                    <a:ext uri="{9D8B030D-6E8A-4147-A177-3AD203B41FA5}">
                      <a16:colId xmlns:a16="http://schemas.microsoft.com/office/drawing/2014/main" val="1604913112"/>
                    </a:ext>
                  </a:extLst>
                </a:gridCol>
                <a:gridCol w="2700186">
                  <a:extLst>
                    <a:ext uri="{9D8B030D-6E8A-4147-A177-3AD203B41FA5}">
                      <a16:colId xmlns:a16="http://schemas.microsoft.com/office/drawing/2014/main" val="1800558411"/>
                    </a:ext>
                  </a:extLst>
                </a:gridCol>
                <a:gridCol w="2700186">
                  <a:extLst>
                    <a:ext uri="{9D8B030D-6E8A-4147-A177-3AD203B41FA5}">
                      <a16:colId xmlns:a16="http://schemas.microsoft.com/office/drawing/2014/main" val="977871562"/>
                    </a:ext>
                  </a:extLst>
                </a:gridCol>
                <a:gridCol w="2700186">
                  <a:extLst>
                    <a:ext uri="{9D8B030D-6E8A-4147-A177-3AD203B41FA5}">
                      <a16:colId xmlns:a16="http://schemas.microsoft.com/office/drawing/2014/main" val="1537408948"/>
                    </a:ext>
                  </a:extLst>
                </a:gridCol>
              </a:tblGrid>
              <a:tr h="674018">
                <a:tc>
                  <a:txBody>
                    <a:bodyPr/>
                    <a:lstStyle/>
                    <a:p>
                      <a:pPr algn="ctr"/>
                      <a:r>
                        <a:rPr lang="en-US" sz="2800" b="1" kern="1200" dirty="0">
                          <a:solidFill>
                            <a:schemeClr val="lt1"/>
                          </a:solidFill>
                          <a:effectLst/>
                          <a:latin typeface="+mn-lt"/>
                          <a:ea typeface="+mn-ea"/>
                          <a:cs typeface="+mn-cs"/>
                        </a:rPr>
                        <a:t>Citation</a:t>
                      </a:r>
                      <a:endParaRPr lang="en-NG" sz="2800" dirty="0"/>
                    </a:p>
                  </a:txBody>
                  <a:tcPr/>
                </a:tc>
                <a:tc>
                  <a:txBody>
                    <a:bodyPr/>
                    <a:lstStyle/>
                    <a:p>
                      <a:pPr algn="ct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NG"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800" b="1" kern="1200" dirty="0">
                          <a:solidFill>
                            <a:schemeClr val="lt1"/>
                          </a:solidFill>
                          <a:effectLst/>
                          <a:latin typeface="+mn-lt"/>
                          <a:ea typeface="+mn-ea"/>
                          <a:cs typeface="+mn-cs"/>
                        </a:rPr>
                        <a:t>Methodology</a:t>
                      </a:r>
                      <a:endParaRPr lang="en-NG" sz="2800" dirty="0"/>
                    </a:p>
                  </a:txBody>
                  <a:tcPr/>
                </a:tc>
                <a:tc>
                  <a:txBody>
                    <a:bodyPr/>
                    <a:lstStyle/>
                    <a:p>
                      <a:pPr algn="ctr"/>
                      <a:r>
                        <a:rPr lang="en-US" sz="2800" b="1" kern="1200" dirty="0">
                          <a:solidFill>
                            <a:schemeClr val="lt1"/>
                          </a:solidFill>
                          <a:effectLst/>
                          <a:latin typeface="+mn-lt"/>
                          <a:ea typeface="+mn-ea"/>
                          <a:cs typeface="+mn-cs"/>
                        </a:rPr>
                        <a:t>Results</a:t>
                      </a:r>
                      <a:endParaRPr lang="en-NG" sz="2800" dirty="0"/>
                    </a:p>
                  </a:txBody>
                  <a:tcPr/>
                </a:tc>
                <a:tc>
                  <a:txBody>
                    <a:bodyPr/>
                    <a:lstStyle/>
                    <a:p>
                      <a:pPr algn="ctr"/>
                      <a:r>
                        <a:rPr lang="en-US" sz="2800" b="1" kern="1200" dirty="0">
                          <a:solidFill>
                            <a:schemeClr val="lt1"/>
                          </a:solidFill>
                          <a:effectLst/>
                          <a:latin typeface="+mn-lt"/>
                          <a:ea typeface="+mn-ea"/>
                          <a:cs typeface="+mn-cs"/>
                        </a:rPr>
                        <a:t>Identified gap</a:t>
                      </a:r>
                      <a:endParaRPr lang="en-NG" sz="2800" dirty="0"/>
                    </a:p>
                  </a:txBody>
                  <a:tcPr/>
                </a:tc>
                <a:extLst>
                  <a:ext uri="{0D108BD9-81ED-4DB2-BD59-A6C34878D82A}">
                    <a16:rowId xmlns:a16="http://schemas.microsoft.com/office/drawing/2014/main" val="543112129"/>
                  </a:ext>
                </a:extLst>
              </a:tr>
              <a:tr h="5206487">
                <a:tc>
                  <a:txBody>
                    <a:bodyPr/>
                    <a:lstStyle/>
                    <a:p>
                      <a:r>
                        <a:rPr lang="en-US" sz="2000" dirty="0" err="1"/>
                        <a:t>Fantozzi</a:t>
                      </a:r>
                      <a:r>
                        <a:rPr lang="en-US" sz="2000" dirty="0"/>
                        <a:t>, F., Hamdi, H., Rocca, M., &amp; </a:t>
                      </a:r>
                      <a:r>
                        <a:rPr lang="en-US" sz="2000" dirty="0" err="1"/>
                        <a:t>Vegnuti</a:t>
                      </a:r>
                      <a:r>
                        <a:rPr lang="en-US" sz="2000" dirty="0"/>
                        <a:t>, S. (2019). Use of Automated Control Systems and Advanced Energy Simulations in the Design of Climate Responsive Educational Building for Mediterranean Area. Sustainability, 11(6), 1660. doi:10.3390/su11061660 </a:t>
                      </a:r>
                    </a:p>
                  </a:txBody>
                  <a:tcPr/>
                </a:tc>
                <a:tc>
                  <a:txBody>
                    <a:bodyPr/>
                    <a:lstStyle/>
                    <a:p>
                      <a:r>
                        <a:rPr lang="en-US" sz="2000" dirty="0"/>
                        <a:t>The primary objective of this paper is to address the challenges posed by climate change in the context of building design. Specifically, the study aims to enhance conventional bioclimatic design with the integration of Building Automation Control Systems (BACS) to create climate-responsive constructions. </a:t>
                      </a:r>
                      <a:endParaRPr lang="en-NG" sz="2000" dirty="0"/>
                    </a:p>
                  </a:txBody>
                  <a:tcPr/>
                </a:tc>
                <a:tc>
                  <a:txBody>
                    <a:bodyPr/>
                    <a:lstStyle/>
                    <a:p>
                      <a:r>
                        <a:rPr lang="en-US" sz="2000" dirty="0"/>
                        <a:t>The paper likely begins with a review of existing literature on climate change, building design strategies, and the limitations of current approaches, including the </a:t>
                      </a:r>
                      <a:r>
                        <a:rPr lang="en-US" sz="2000" dirty="0" err="1"/>
                        <a:t>nZEB</a:t>
                      </a:r>
                      <a:r>
                        <a:rPr lang="en-US" sz="2000" dirty="0"/>
                        <a:t> concept and voluntary labeling systems.</a:t>
                      </a:r>
                      <a:endParaRPr lang="en-NG" sz="2000" dirty="0"/>
                    </a:p>
                  </a:txBody>
                  <a:tcPr/>
                </a:tc>
                <a:tc>
                  <a:txBody>
                    <a:bodyPr/>
                    <a:lstStyle/>
                    <a:p>
                      <a:r>
                        <a:rPr lang="en-US" sz="2000" dirty="0"/>
                        <a:t>The study reports positive results in terms of indoor adaptive thermal comfort. The simulated operative temperature complies with the adaptive comfort model for more than 98% of the reference year.</a:t>
                      </a:r>
                      <a:endParaRPr lang="en-NG" sz="2000" dirty="0"/>
                    </a:p>
                  </a:txBody>
                  <a:tcPr/>
                </a:tc>
                <a:tc>
                  <a:txBody>
                    <a:bodyPr/>
                    <a:lstStyle/>
                    <a:p>
                      <a:r>
                        <a:rPr lang="en-US" sz="2000" dirty="0"/>
                        <a:t> The study provides insights into short-term and simulated performance, but a gap may exist in understanding the long-term performance and maintenance considerations of buildings with integrated bioclimatic design and BACS.</a:t>
                      </a:r>
                      <a:endParaRPr lang="en-NG" sz="2000" dirty="0"/>
                    </a:p>
                  </a:txBody>
                  <a:tcPr/>
                </a:tc>
                <a:extLst>
                  <a:ext uri="{0D108BD9-81ED-4DB2-BD59-A6C34878D82A}">
                    <a16:rowId xmlns:a16="http://schemas.microsoft.com/office/drawing/2014/main" val="911277076"/>
                  </a:ext>
                </a:extLst>
              </a:tr>
            </a:tbl>
          </a:graphicData>
        </a:graphic>
      </p:graphicFrame>
    </p:spTree>
    <p:extLst>
      <p:ext uri="{BB962C8B-B14F-4D97-AF65-F5344CB8AC3E}">
        <p14:creationId xmlns:p14="http://schemas.microsoft.com/office/powerpoint/2010/main" val="298338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DC73-6DE4-782D-AADC-FDBF809BB0D8}"/>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D7047F3-0FDC-027E-82F5-CE1A2DB065DE}"/>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2099701B-2D28-9128-163E-18552C11F200}"/>
              </a:ext>
            </a:extLst>
          </p:cNvPr>
          <p:cNvSpPr/>
          <p:nvPr/>
        </p:nvSpPr>
        <p:spPr>
          <a:xfrm>
            <a:off x="0" y="-475419"/>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DAFA0926-4F62-5042-99CF-D979645C058E}"/>
              </a:ext>
            </a:extLst>
          </p:cNvPr>
          <p:cNvSpPr/>
          <p:nvPr/>
        </p:nvSpPr>
        <p:spPr>
          <a:xfrm>
            <a:off x="-269507" y="1011340"/>
            <a:ext cx="14899908"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Methodology</a:t>
            </a:r>
            <a:endParaRPr lang="en-US" sz="5249" dirty="0"/>
          </a:p>
        </p:txBody>
      </p:sp>
      <p:sp>
        <p:nvSpPr>
          <p:cNvPr id="6" name="Text 3">
            <a:extLst>
              <a:ext uri="{FF2B5EF4-FFF2-40B4-BE49-F238E27FC236}">
                <a16:creationId xmlns:a16="http://schemas.microsoft.com/office/drawing/2014/main" id="{C88F05FF-DCBC-8B00-4EA1-D70E0E96D5F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9D5C9854-8401-5B75-D56A-C9A99D13B99A}"/>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00EAFA11-0042-6C08-786B-74C87B3DDE1D}"/>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58EFFF6A-417A-DEB9-6415-6E6B8DC9B920}"/>
              </a:ext>
            </a:extLst>
          </p:cNvPr>
          <p:cNvSpPr txBox="1"/>
          <p:nvPr/>
        </p:nvSpPr>
        <p:spPr>
          <a:xfrm>
            <a:off x="1607877" y="2121854"/>
            <a:ext cx="12349423" cy="6001643"/>
          </a:xfrm>
          <a:prstGeom prst="rect">
            <a:avLst/>
          </a:prstGeom>
          <a:noFill/>
        </p:spPr>
        <p:txBody>
          <a:bodyPr wrap="square" rtlCol="0">
            <a:spAutoFit/>
          </a:bodyPr>
          <a:lstStyle/>
          <a:p>
            <a:pPr algn="just">
              <a:buFont typeface="Arial" panose="020B0604020202020204" pitchFamily="34" charset="0"/>
              <a:buChar char="•"/>
            </a:pPr>
            <a:r>
              <a:rPr lang="en-US" sz="2400" i="0" dirty="0">
                <a:solidFill>
                  <a:srgbClr val="0D0D0D"/>
                </a:solidFill>
                <a:effectLst/>
                <a:latin typeface="Times New Roman" panose="02020603050405020304" pitchFamily="18" charset="0"/>
                <a:cs typeface="Times New Roman" panose="02020603050405020304" pitchFamily="18" charset="0"/>
              </a:rPr>
              <a:t> The use of Python libraries to automate tasks  and use of frame works like </a:t>
            </a:r>
            <a:r>
              <a:rPr lang="en-US" sz="2400" dirty="0">
                <a:solidFill>
                  <a:srgbClr val="0D0D0D"/>
                </a:solidFill>
                <a:latin typeface="Times New Roman" panose="02020603050405020304" pitchFamily="18" charset="0"/>
                <a:cs typeface="Times New Roman" panose="02020603050405020304" pitchFamily="18" charset="0"/>
              </a:rPr>
              <a:t>flask </a:t>
            </a:r>
            <a:r>
              <a:rPr lang="en-US" sz="2400" i="0" dirty="0">
                <a:solidFill>
                  <a:srgbClr val="0D0D0D"/>
                </a:solidFill>
                <a:effectLst/>
                <a:latin typeface="Times New Roman" panose="02020603050405020304" pitchFamily="18" charset="0"/>
                <a:cs typeface="Times New Roman" panose="02020603050405020304" pitchFamily="18" charset="0"/>
              </a:rPr>
              <a:t>to design the user interface.</a:t>
            </a:r>
            <a:endParaRPr lang="en-US" sz="2400" dirty="0">
              <a:solidFill>
                <a:srgbClr val="0D0D0D"/>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dirty="0">
              <a:solidFill>
                <a:srgbClr val="0D0D0D"/>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The use of QR codes to collect data of students available for class.</a:t>
            </a: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The use of </a:t>
            </a:r>
            <a:r>
              <a:rPr lang="en-US" sz="2400" dirty="0" err="1">
                <a:latin typeface="Times New Roman" panose="02020603050405020304" pitchFamily="18" charset="0"/>
                <a:ea typeface="Roboto" panose="02000000000000000000" pitchFamily="2" charset="0"/>
                <a:cs typeface="Times New Roman" panose="02020603050405020304" pitchFamily="18" charset="0"/>
              </a:rPr>
              <a:t>mySql</a:t>
            </a:r>
            <a:r>
              <a:rPr lang="en-US" sz="2400" dirty="0">
                <a:latin typeface="Times New Roman" panose="02020603050405020304" pitchFamily="18" charset="0"/>
                <a:ea typeface="Roboto" panose="02000000000000000000" pitchFamily="2" charset="0"/>
                <a:cs typeface="Times New Roman" panose="02020603050405020304" pitchFamily="18" charset="0"/>
              </a:rPr>
              <a:t> for data manipulation and analysis.</a:t>
            </a: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r>
              <a:rPr lang="en-US" sz="2400" dirty="0">
                <a:solidFill>
                  <a:srgbClr val="0D0D0D"/>
                </a:solidFill>
                <a:latin typeface="Söhne"/>
              </a:rPr>
              <a:t>U</a:t>
            </a:r>
            <a:r>
              <a:rPr lang="en-US" sz="2400" b="0" i="0" dirty="0">
                <a:solidFill>
                  <a:srgbClr val="0D0D0D"/>
                </a:solidFill>
                <a:effectLst/>
                <a:latin typeface="Söhne"/>
              </a:rPr>
              <a:t>sing </a:t>
            </a:r>
            <a:r>
              <a:rPr lang="en-US" sz="2400" b="0" i="0" dirty="0" err="1">
                <a:solidFill>
                  <a:srgbClr val="0D0D0D"/>
                </a:solidFill>
                <a:effectLst/>
                <a:latin typeface="Söhne"/>
              </a:rPr>
              <a:t>Openpyxl</a:t>
            </a:r>
            <a:r>
              <a:rPr lang="en-US" sz="2400" b="0" i="0" dirty="0">
                <a:solidFill>
                  <a:srgbClr val="0D0D0D"/>
                </a:solidFill>
                <a:effectLst/>
                <a:latin typeface="Söhne"/>
              </a:rPr>
              <a:t> to handle Excel files for result management.</a:t>
            </a:r>
          </a:p>
          <a:p>
            <a:pPr algn="just">
              <a:buFont typeface="Arial" panose="020B0604020202020204" pitchFamily="34" charset="0"/>
              <a:buChar char="•"/>
            </a:pPr>
            <a:endParaRPr lang="en-US" sz="2400" dirty="0">
              <a:solidFill>
                <a:srgbClr val="0D0D0D"/>
              </a:solidFill>
              <a:latin typeface="Söhne"/>
            </a:endParaRPr>
          </a:p>
          <a:p>
            <a:pPr algn="just">
              <a:buFont typeface="Arial" panose="020B0604020202020204" pitchFamily="34" charset="0"/>
              <a:buChar char="•"/>
            </a:pPr>
            <a:r>
              <a:rPr lang="en-US" sz="2400" b="0" i="0" dirty="0">
                <a:solidFill>
                  <a:srgbClr val="0D0D0D"/>
                </a:solidFill>
                <a:effectLst/>
                <a:latin typeface="Söhne"/>
              </a:rPr>
              <a:t>using </a:t>
            </a:r>
            <a:r>
              <a:rPr lang="en-US" sz="2400" b="0" i="0" dirty="0" err="1">
                <a:solidFill>
                  <a:srgbClr val="0D0D0D"/>
                </a:solidFill>
                <a:effectLst/>
                <a:latin typeface="Söhne"/>
              </a:rPr>
              <a:t>APScheduler</a:t>
            </a:r>
            <a:r>
              <a:rPr lang="en-US" sz="2400" b="0" i="0" dirty="0">
                <a:solidFill>
                  <a:srgbClr val="0D0D0D"/>
                </a:solidFill>
                <a:effectLst/>
                <a:latin typeface="Söhne"/>
              </a:rPr>
              <a:t> for automated appointment scheduling.</a:t>
            </a:r>
          </a:p>
          <a:p>
            <a:pPr algn="just">
              <a:buFont typeface="Arial" panose="020B0604020202020204" pitchFamily="34" charset="0"/>
              <a:buChar char="•"/>
            </a:pPr>
            <a:endParaRPr lang="en-US" sz="2400" dirty="0">
              <a:solidFill>
                <a:srgbClr val="0D0D0D"/>
              </a:solidFill>
              <a:latin typeface="Söhne"/>
              <a:ea typeface="Roboto" panose="02000000000000000000" pitchFamily="2" charset="0"/>
              <a:cs typeface="Times New Roman" panose="02020603050405020304" pitchFamily="18" charset="0"/>
            </a:endParaRP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buFont typeface="Arial" panose="020B0604020202020204" pitchFamily="34" charset="0"/>
              <a:buChar char="•"/>
            </a:pP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429355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269507" y="1011340"/>
            <a:ext cx="14899908"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Methodology</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549BCA02-9F1E-8437-0412-00709ACBE1B6}"/>
              </a:ext>
            </a:extLst>
          </p:cNvPr>
          <p:cNvGraphicFramePr/>
          <p:nvPr>
            <p:extLst>
              <p:ext uri="{D42A27DB-BD31-4B8C-83A1-F6EECF244321}">
                <p14:modId xmlns:p14="http://schemas.microsoft.com/office/powerpoint/2010/main" val="2221961695"/>
              </p:ext>
            </p:extLst>
          </p:nvPr>
        </p:nvGraphicFramePr>
        <p:xfrm>
          <a:off x="2021800" y="2090503"/>
          <a:ext cx="10548395" cy="5275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648AB72B-7929-0F31-B408-8B479A35C539}"/>
              </a:ext>
            </a:extLst>
          </p:cNvPr>
          <p:cNvSpPr txBox="1"/>
          <p:nvPr/>
        </p:nvSpPr>
        <p:spPr>
          <a:xfrm>
            <a:off x="4027990" y="7420694"/>
            <a:ext cx="634292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SDLC PHASES</a:t>
            </a:r>
            <a:endParaRPr lang="en-NG"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81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354FE83-3F0A-64C9-040F-F0F87566A969}"/>
              </a:ext>
            </a:extLst>
          </p:cNvPr>
          <p:cNvSpPr/>
          <p:nvPr/>
        </p:nvSpPr>
        <p:spPr>
          <a:xfrm>
            <a:off x="1953600" y="478129"/>
            <a:ext cx="10845800" cy="662933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fmgfmfmf</a:t>
            </a:r>
            <a:endParaRPr lang="en-NG" dirty="0"/>
          </a:p>
        </p:txBody>
      </p:sp>
      <p:pic>
        <p:nvPicPr>
          <p:cNvPr id="17" name="Picture 16">
            <a:extLst>
              <a:ext uri="{FF2B5EF4-FFF2-40B4-BE49-F238E27FC236}">
                <a16:creationId xmlns:a16="http://schemas.microsoft.com/office/drawing/2014/main" id="{C0F0C15C-C10D-2B60-42FB-221F15C88DE5}"/>
              </a:ext>
            </a:extLst>
          </p:cNvPr>
          <p:cNvPicPr>
            <a:picLocks noChangeAspect="1"/>
          </p:cNvPicPr>
          <p:nvPr/>
        </p:nvPicPr>
        <p:blipFill>
          <a:blip r:embed="rId2"/>
          <a:stretch>
            <a:fillRect/>
          </a:stretch>
        </p:blipFill>
        <p:spPr>
          <a:xfrm>
            <a:off x="2331384" y="1128300"/>
            <a:ext cx="1231901" cy="1447800"/>
          </a:xfrm>
          <a:prstGeom prst="rect">
            <a:avLst/>
          </a:prstGeom>
        </p:spPr>
      </p:pic>
      <p:pic>
        <p:nvPicPr>
          <p:cNvPr id="19" name="Picture 18">
            <a:extLst>
              <a:ext uri="{FF2B5EF4-FFF2-40B4-BE49-F238E27FC236}">
                <a16:creationId xmlns:a16="http://schemas.microsoft.com/office/drawing/2014/main" id="{EA11B104-B669-09C7-C8F9-922DE8DF3B54}"/>
              </a:ext>
            </a:extLst>
          </p:cNvPr>
          <p:cNvPicPr>
            <a:picLocks noChangeAspect="1"/>
          </p:cNvPicPr>
          <p:nvPr/>
        </p:nvPicPr>
        <p:blipFill>
          <a:blip r:embed="rId3"/>
          <a:stretch>
            <a:fillRect/>
          </a:stretch>
        </p:blipFill>
        <p:spPr>
          <a:xfrm>
            <a:off x="2428259" y="2576100"/>
            <a:ext cx="1188823" cy="493819"/>
          </a:xfrm>
          <a:prstGeom prst="rect">
            <a:avLst/>
          </a:prstGeom>
        </p:spPr>
      </p:pic>
      <p:cxnSp>
        <p:nvCxnSpPr>
          <p:cNvPr id="20" name="Straight Arrow Connector 19">
            <a:extLst>
              <a:ext uri="{FF2B5EF4-FFF2-40B4-BE49-F238E27FC236}">
                <a16:creationId xmlns:a16="http://schemas.microsoft.com/office/drawing/2014/main" id="{931D4B8B-9A12-06DD-86D9-CAD2EB63F938}"/>
              </a:ext>
            </a:extLst>
          </p:cNvPr>
          <p:cNvCxnSpPr>
            <a:cxnSpLocks/>
          </p:cNvCxnSpPr>
          <p:nvPr/>
        </p:nvCxnSpPr>
        <p:spPr>
          <a:xfrm>
            <a:off x="2947334" y="2984500"/>
            <a:ext cx="0" cy="1843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79556E9-6894-4DCC-865B-1727E18B8F98}"/>
              </a:ext>
            </a:extLst>
          </p:cNvPr>
          <p:cNvPicPr>
            <a:picLocks noChangeAspect="1"/>
          </p:cNvPicPr>
          <p:nvPr/>
        </p:nvPicPr>
        <p:blipFill>
          <a:blip r:embed="rId4"/>
          <a:stretch>
            <a:fillRect/>
          </a:stretch>
        </p:blipFill>
        <p:spPr>
          <a:xfrm>
            <a:off x="2082547" y="4827590"/>
            <a:ext cx="1987468" cy="1755800"/>
          </a:xfrm>
          <a:prstGeom prst="rect">
            <a:avLst/>
          </a:prstGeom>
        </p:spPr>
      </p:pic>
      <p:pic>
        <p:nvPicPr>
          <p:cNvPr id="24" name="Picture 23">
            <a:extLst>
              <a:ext uri="{FF2B5EF4-FFF2-40B4-BE49-F238E27FC236}">
                <a16:creationId xmlns:a16="http://schemas.microsoft.com/office/drawing/2014/main" id="{BD4791A9-759C-E6C8-D2FA-2A59BF9C733B}"/>
              </a:ext>
            </a:extLst>
          </p:cNvPr>
          <p:cNvPicPr>
            <a:picLocks noChangeAspect="1"/>
          </p:cNvPicPr>
          <p:nvPr/>
        </p:nvPicPr>
        <p:blipFill>
          <a:blip r:embed="rId5"/>
          <a:stretch>
            <a:fillRect/>
          </a:stretch>
        </p:blipFill>
        <p:spPr>
          <a:xfrm>
            <a:off x="5849404" y="2563002"/>
            <a:ext cx="2235200" cy="1263650"/>
          </a:xfrm>
          <a:prstGeom prst="rect">
            <a:avLst/>
          </a:prstGeom>
        </p:spPr>
      </p:pic>
      <p:sp>
        <p:nvSpPr>
          <p:cNvPr id="25" name="TextBox 24">
            <a:extLst>
              <a:ext uri="{FF2B5EF4-FFF2-40B4-BE49-F238E27FC236}">
                <a16:creationId xmlns:a16="http://schemas.microsoft.com/office/drawing/2014/main" id="{EBD479A2-AA03-8169-54F2-ABEAFD351DB2}"/>
              </a:ext>
            </a:extLst>
          </p:cNvPr>
          <p:cNvSpPr txBox="1"/>
          <p:nvPr/>
        </p:nvSpPr>
        <p:spPr>
          <a:xfrm>
            <a:off x="5674142" y="2036299"/>
            <a:ext cx="3623361" cy="461665"/>
          </a:xfrm>
          <a:prstGeom prst="rect">
            <a:avLst/>
          </a:prstGeom>
          <a:noFill/>
        </p:spPr>
        <p:txBody>
          <a:bodyPr wrap="square" rtlCol="0">
            <a:spAutoFit/>
          </a:bodyPr>
          <a:lstStyle/>
          <a:p>
            <a:r>
              <a:rPr lang="en-US" sz="2400" b="1" dirty="0"/>
              <a:t>Communication Module</a:t>
            </a:r>
            <a:endParaRPr lang="en-NG" sz="2400" b="1" dirty="0"/>
          </a:p>
        </p:txBody>
      </p:sp>
      <p:sp>
        <p:nvSpPr>
          <p:cNvPr id="26" name="TextBox 25">
            <a:extLst>
              <a:ext uri="{FF2B5EF4-FFF2-40B4-BE49-F238E27FC236}">
                <a16:creationId xmlns:a16="http://schemas.microsoft.com/office/drawing/2014/main" id="{4BDF193E-92EE-3FC7-DE49-23D39A03F88A}"/>
              </a:ext>
            </a:extLst>
          </p:cNvPr>
          <p:cNvSpPr txBox="1"/>
          <p:nvPr/>
        </p:nvSpPr>
        <p:spPr>
          <a:xfrm>
            <a:off x="5099727" y="466554"/>
            <a:ext cx="3458022" cy="523220"/>
          </a:xfrm>
          <a:prstGeom prst="rect">
            <a:avLst/>
          </a:prstGeom>
          <a:noFill/>
        </p:spPr>
        <p:txBody>
          <a:bodyPr wrap="square" rtlCol="0">
            <a:spAutoFit/>
          </a:bodyPr>
          <a:lstStyle/>
          <a:p>
            <a:pPr algn="ctr"/>
            <a:r>
              <a:rPr lang="en-US" sz="2800" b="1" dirty="0"/>
              <a:t>Uni-Connect Server</a:t>
            </a:r>
            <a:endParaRPr lang="en-NG" sz="2800" b="1" dirty="0"/>
          </a:p>
        </p:txBody>
      </p:sp>
      <p:pic>
        <p:nvPicPr>
          <p:cNvPr id="28" name="Picture 27">
            <a:extLst>
              <a:ext uri="{FF2B5EF4-FFF2-40B4-BE49-F238E27FC236}">
                <a16:creationId xmlns:a16="http://schemas.microsoft.com/office/drawing/2014/main" id="{11AF3245-0FB9-3F6F-D971-1D5C92F65757}"/>
              </a:ext>
            </a:extLst>
          </p:cNvPr>
          <p:cNvPicPr>
            <a:picLocks noChangeAspect="1"/>
          </p:cNvPicPr>
          <p:nvPr/>
        </p:nvPicPr>
        <p:blipFill>
          <a:blip r:embed="rId6"/>
          <a:stretch>
            <a:fillRect/>
          </a:stretch>
        </p:blipFill>
        <p:spPr>
          <a:xfrm>
            <a:off x="9419636" y="4990642"/>
            <a:ext cx="2869706" cy="1380767"/>
          </a:xfrm>
          <a:prstGeom prst="rect">
            <a:avLst/>
          </a:prstGeom>
        </p:spPr>
      </p:pic>
      <p:cxnSp>
        <p:nvCxnSpPr>
          <p:cNvPr id="30" name="Straight Arrow Connector 29">
            <a:extLst>
              <a:ext uri="{FF2B5EF4-FFF2-40B4-BE49-F238E27FC236}">
                <a16:creationId xmlns:a16="http://schemas.microsoft.com/office/drawing/2014/main" id="{2EC69849-7E97-83E1-6410-60B4E920CB75}"/>
              </a:ext>
            </a:extLst>
          </p:cNvPr>
          <p:cNvCxnSpPr>
            <a:cxnSpLocks/>
          </p:cNvCxnSpPr>
          <p:nvPr/>
        </p:nvCxnSpPr>
        <p:spPr>
          <a:xfrm flipH="1" flipV="1">
            <a:off x="6912349" y="3592359"/>
            <a:ext cx="4879" cy="1710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56B1CB-D6B0-1595-E42A-FBE181249E15}"/>
              </a:ext>
            </a:extLst>
          </p:cNvPr>
          <p:cNvSpPr txBox="1"/>
          <p:nvPr/>
        </p:nvSpPr>
        <p:spPr>
          <a:xfrm>
            <a:off x="9048953" y="6382984"/>
            <a:ext cx="3515767" cy="400110"/>
          </a:xfrm>
          <a:prstGeom prst="rect">
            <a:avLst/>
          </a:prstGeom>
          <a:noFill/>
        </p:spPr>
        <p:txBody>
          <a:bodyPr wrap="square" rtlCol="0">
            <a:spAutoFit/>
          </a:bodyPr>
          <a:lstStyle/>
          <a:p>
            <a:r>
              <a:rPr lang="en-US" sz="2000" b="1" dirty="0"/>
              <a:t>Automated Attendance System</a:t>
            </a:r>
            <a:endParaRPr lang="en-NG" sz="2000" b="1" dirty="0"/>
          </a:p>
        </p:txBody>
      </p:sp>
      <p:sp>
        <p:nvSpPr>
          <p:cNvPr id="33" name="Rectangle: Rounded Corners 32">
            <a:extLst>
              <a:ext uri="{FF2B5EF4-FFF2-40B4-BE49-F238E27FC236}">
                <a16:creationId xmlns:a16="http://schemas.microsoft.com/office/drawing/2014/main" id="{650FB205-DA7F-3A2F-843F-572830407891}"/>
              </a:ext>
            </a:extLst>
          </p:cNvPr>
          <p:cNvSpPr/>
          <p:nvPr/>
        </p:nvSpPr>
        <p:spPr>
          <a:xfrm>
            <a:off x="9419636" y="2736843"/>
            <a:ext cx="2869706" cy="11283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Result Management System</a:t>
            </a:r>
            <a:endParaRPr lang="en-NG" b="1" dirty="0"/>
          </a:p>
        </p:txBody>
      </p:sp>
      <p:sp>
        <p:nvSpPr>
          <p:cNvPr id="37" name="Rectangle: Diagonal Corners Rounded 36">
            <a:extLst>
              <a:ext uri="{FF2B5EF4-FFF2-40B4-BE49-F238E27FC236}">
                <a16:creationId xmlns:a16="http://schemas.microsoft.com/office/drawing/2014/main" id="{1F0B9429-C769-7D99-6AF3-5F90AC1E1955}"/>
              </a:ext>
            </a:extLst>
          </p:cNvPr>
          <p:cNvSpPr/>
          <p:nvPr/>
        </p:nvSpPr>
        <p:spPr>
          <a:xfrm>
            <a:off x="5797586" y="5037684"/>
            <a:ext cx="2229526" cy="139037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Appointment Booking system</a:t>
            </a:r>
            <a:endParaRPr lang="en-NG" b="1" dirty="0"/>
          </a:p>
        </p:txBody>
      </p:sp>
      <p:sp>
        <p:nvSpPr>
          <p:cNvPr id="39" name="TextBox 38">
            <a:extLst>
              <a:ext uri="{FF2B5EF4-FFF2-40B4-BE49-F238E27FC236}">
                <a16:creationId xmlns:a16="http://schemas.microsoft.com/office/drawing/2014/main" id="{0CC14563-3EA7-30C1-AA33-DD05B5711EBD}"/>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SYSTEM ARCHITECTURE FOR UNI-CONNECT FIGURE 1</a:t>
            </a:r>
            <a:endParaRPr lang="en-NG" sz="2000" b="1" dirty="0"/>
          </a:p>
        </p:txBody>
      </p:sp>
      <p:cxnSp>
        <p:nvCxnSpPr>
          <p:cNvPr id="41" name="Straight Arrow Connector 40">
            <a:extLst>
              <a:ext uri="{FF2B5EF4-FFF2-40B4-BE49-F238E27FC236}">
                <a16:creationId xmlns:a16="http://schemas.microsoft.com/office/drawing/2014/main" id="{F9036DE8-2FF8-A033-3409-F093922189F5}"/>
              </a:ext>
            </a:extLst>
          </p:cNvPr>
          <p:cNvCxnSpPr>
            <a:cxnSpLocks/>
            <a:endCxn id="24" idx="3"/>
          </p:cNvCxnSpPr>
          <p:nvPr/>
        </p:nvCxnSpPr>
        <p:spPr>
          <a:xfrm flipH="1">
            <a:off x="8084604" y="3183809"/>
            <a:ext cx="1664296" cy="1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8BA510-29F4-FE4A-4FC8-E0D58997D539}"/>
              </a:ext>
            </a:extLst>
          </p:cNvPr>
          <p:cNvCxnSpPr>
            <a:cxnSpLocks/>
          </p:cNvCxnSpPr>
          <p:nvPr/>
        </p:nvCxnSpPr>
        <p:spPr>
          <a:xfrm flipH="1" flipV="1">
            <a:off x="10741845" y="2672970"/>
            <a:ext cx="25400" cy="1282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081137D-20E5-B113-3405-7758212EE0EB}"/>
              </a:ext>
            </a:extLst>
          </p:cNvPr>
          <p:cNvCxnSpPr>
            <a:cxnSpLocks/>
          </p:cNvCxnSpPr>
          <p:nvPr/>
        </p:nvCxnSpPr>
        <p:spPr>
          <a:xfrm flipH="1" flipV="1">
            <a:off x="7980173" y="3688445"/>
            <a:ext cx="2155131" cy="1154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6C673E6-A83C-A325-D775-98AB8F5225EE}"/>
              </a:ext>
            </a:extLst>
          </p:cNvPr>
          <p:cNvCxnSpPr>
            <a:cxnSpLocks/>
          </p:cNvCxnSpPr>
          <p:nvPr/>
        </p:nvCxnSpPr>
        <p:spPr>
          <a:xfrm flipH="1" flipV="1">
            <a:off x="3199284" y="2984500"/>
            <a:ext cx="4112" cy="1843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139119-2FDD-C33F-F427-9957A404EF16}"/>
              </a:ext>
            </a:extLst>
          </p:cNvPr>
          <p:cNvCxnSpPr>
            <a:cxnSpLocks/>
          </p:cNvCxnSpPr>
          <p:nvPr/>
        </p:nvCxnSpPr>
        <p:spPr>
          <a:xfrm flipH="1" flipV="1">
            <a:off x="3761772" y="1835134"/>
            <a:ext cx="2033835" cy="987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86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BC495-53BE-9151-2EA6-C3E83F9A3895}"/>
              </a:ext>
            </a:extLst>
          </p:cNvPr>
          <p:cNvPicPr>
            <a:picLocks noChangeAspect="1"/>
          </p:cNvPicPr>
          <p:nvPr/>
        </p:nvPicPr>
        <p:blipFill>
          <a:blip r:embed="rId2"/>
          <a:stretch>
            <a:fillRect/>
          </a:stretch>
        </p:blipFill>
        <p:spPr>
          <a:xfrm>
            <a:off x="1041400" y="78720"/>
            <a:ext cx="11811000" cy="6718300"/>
          </a:xfrm>
          <a:prstGeom prst="rect">
            <a:avLst/>
          </a:prstGeom>
        </p:spPr>
      </p:pic>
      <p:sp>
        <p:nvSpPr>
          <p:cNvPr id="4" name="TextBox 3">
            <a:extLst>
              <a:ext uri="{FF2B5EF4-FFF2-40B4-BE49-F238E27FC236}">
                <a16:creationId xmlns:a16="http://schemas.microsoft.com/office/drawing/2014/main" id="{0FFB3D02-9E2D-5DB4-FAE0-70E627AA83B2}"/>
              </a:ext>
            </a:extLst>
          </p:cNvPr>
          <p:cNvSpPr txBox="1"/>
          <p:nvPr/>
        </p:nvSpPr>
        <p:spPr>
          <a:xfrm>
            <a:off x="0" y="6273800"/>
            <a:ext cx="14630400" cy="523220"/>
          </a:xfrm>
          <a:prstGeom prst="rect">
            <a:avLst/>
          </a:prstGeom>
          <a:noFill/>
        </p:spPr>
        <p:txBody>
          <a:bodyPr wrap="square" rtlCol="0">
            <a:spAutoFit/>
          </a:bodyPr>
          <a:lstStyle/>
          <a:p>
            <a:pPr algn="ctr"/>
            <a:r>
              <a:rPr lang="en-US" sz="2800" b="1" dirty="0"/>
              <a:t>PROJECT FLOW</a:t>
            </a:r>
            <a:endParaRPr lang="en-NG" sz="2800" b="1" dirty="0"/>
          </a:p>
        </p:txBody>
      </p:sp>
      <p:pic>
        <p:nvPicPr>
          <p:cNvPr id="6" name="Picture 5">
            <a:extLst>
              <a:ext uri="{FF2B5EF4-FFF2-40B4-BE49-F238E27FC236}">
                <a16:creationId xmlns:a16="http://schemas.microsoft.com/office/drawing/2014/main" id="{338197E1-21CE-21BF-B351-DCDBAEF9E952}"/>
              </a:ext>
            </a:extLst>
          </p:cNvPr>
          <p:cNvPicPr>
            <a:picLocks noChangeAspect="1"/>
          </p:cNvPicPr>
          <p:nvPr/>
        </p:nvPicPr>
        <p:blipFill>
          <a:blip r:embed="rId3"/>
          <a:stretch>
            <a:fillRect/>
          </a:stretch>
        </p:blipFill>
        <p:spPr>
          <a:xfrm>
            <a:off x="5511800" y="4953001"/>
            <a:ext cx="2568575" cy="898524"/>
          </a:xfrm>
          <a:prstGeom prst="rect">
            <a:avLst/>
          </a:prstGeom>
        </p:spPr>
      </p:pic>
      <p:pic>
        <p:nvPicPr>
          <p:cNvPr id="8" name="Picture 7">
            <a:extLst>
              <a:ext uri="{FF2B5EF4-FFF2-40B4-BE49-F238E27FC236}">
                <a16:creationId xmlns:a16="http://schemas.microsoft.com/office/drawing/2014/main" id="{04737461-995B-BF5A-B0BA-31910996BDDE}"/>
              </a:ext>
            </a:extLst>
          </p:cNvPr>
          <p:cNvPicPr>
            <a:picLocks noChangeAspect="1"/>
          </p:cNvPicPr>
          <p:nvPr/>
        </p:nvPicPr>
        <p:blipFill>
          <a:blip r:embed="rId4"/>
          <a:stretch>
            <a:fillRect/>
          </a:stretch>
        </p:blipFill>
        <p:spPr>
          <a:xfrm>
            <a:off x="8748712" y="4953001"/>
            <a:ext cx="2947988" cy="713440"/>
          </a:xfrm>
          <a:prstGeom prst="rect">
            <a:avLst/>
          </a:prstGeom>
        </p:spPr>
      </p:pic>
      <p:sp>
        <p:nvSpPr>
          <p:cNvPr id="2" name="Rectangle 1">
            <a:extLst>
              <a:ext uri="{FF2B5EF4-FFF2-40B4-BE49-F238E27FC236}">
                <a16:creationId xmlns:a16="http://schemas.microsoft.com/office/drawing/2014/main" id="{6344675F-7DDE-3F2E-B589-9C8C0C4A71C8}"/>
              </a:ext>
            </a:extLst>
          </p:cNvPr>
          <p:cNvSpPr/>
          <p:nvPr/>
        </p:nvSpPr>
        <p:spPr>
          <a:xfrm flipV="1">
            <a:off x="5511800" y="5162308"/>
            <a:ext cx="1467734" cy="46240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TextBox 4">
            <a:extLst>
              <a:ext uri="{FF2B5EF4-FFF2-40B4-BE49-F238E27FC236}">
                <a16:creationId xmlns:a16="http://schemas.microsoft.com/office/drawing/2014/main" id="{9307F1FF-6FFB-14A8-D334-8A851569E357}"/>
              </a:ext>
            </a:extLst>
          </p:cNvPr>
          <p:cNvSpPr txBox="1"/>
          <p:nvPr/>
        </p:nvSpPr>
        <p:spPr>
          <a:xfrm>
            <a:off x="5729468" y="5243332"/>
            <a:ext cx="125006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Lecturer</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743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668B-EED6-C319-2169-74ACEF56DC6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BB32BE4-AC8D-3A4C-2985-D293C4FBCC11}"/>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2C815356-C685-A29E-1F19-8E510F930329}"/>
              </a:ext>
            </a:extLst>
          </p:cNvPr>
          <p:cNvSpPr/>
          <p:nvPr/>
        </p:nvSpPr>
        <p:spPr>
          <a:xfrm>
            <a:off x="129472" y="-432928"/>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5B3ACCF6-21A3-6ADE-EE87-8788C572AC89}"/>
              </a:ext>
            </a:extLst>
          </p:cNvPr>
          <p:cNvSpPr/>
          <p:nvPr/>
        </p:nvSpPr>
        <p:spPr>
          <a:xfrm>
            <a:off x="-269508" y="531855"/>
            <a:ext cx="14899908"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Use Case Diagram</a:t>
            </a:r>
            <a:endParaRPr lang="en-US" sz="5249" dirty="0"/>
          </a:p>
        </p:txBody>
      </p:sp>
      <p:sp>
        <p:nvSpPr>
          <p:cNvPr id="6" name="Text 3">
            <a:extLst>
              <a:ext uri="{FF2B5EF4-FFF2-40B4-BE49-F238E27FC236}">
                <a16:creationId xmlns:a16="http://schemas.microsoft.com/office/drawing/2014/main" id="{98017DB9-323E-0ABD-598B-04DCD5F16745}"/>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A70BBA8A-3F28-F10B-682B-18A74FC07FA5}"/>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D38B32A9-9A65-0E9E-14AF-448443438CC6}"/>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9" name="TextBox 8">
            <a:extLst>
              <a:ext uri="{FF2B5EF4-FFF2-40B4-BE49-F238E27FC236}">
                <a16:creationId xmlns:a16="http://schemas.microsoft.com/office/drawing/2014/main" id="{0BF9C5C8-14FA-D490-9372-38688DE05880}"/>
              </a:ext>
            </a:extLst>
          </p:cNvPr>
          <p:cNvSpPr txBox="1"/>
          <p:nvPr/>
        </p:nvSpPr>
        <p:spPr>
          <a:xfrm>
            <a:off x="150471" y="2022679"/>
            <a:ext cx="14479929" cy="646331"/>
          </a:xfrm>
          <a:prstGeom prst="rect">
            <a:avLst/>
          </a:prstGeom>
          <a:noFill/>
        </p:spPr>
        <p:txBody>
          <a:bodyPr wrap="square" rtlCol="0">
            <a:spAutoFit/>
          </a:bodyPr>
          <a:lstStyle/>
          <a:p>
            <a:r>
              <a:rPr lang="en-US" dirty="0"/>
              <a:t> </a:t>
            </a:r>
          </a:p>
          <a:p>
            <a:r>
              <a:rPr lang="en-US" dirty="0"/>
              <a:t>                      </a:t>
            </a:r>
            <a:endParaRPr lang="en-NG" dirty="0"/>
          </a:p>
        </p:txBody>
      </p:sp>
      <p:sp>
        <p:nvSpPr>
          <p:cNvPr id="12" name="Rectangle 11">
            <a:extLst>
              <a:ext uri="{FF2B5EF4-FFF2-40B4-BE49-F238E27FC236}">
                <a16:creationId xmlns:a16="http://schemas.microsoft.com/office/drawing/2014/main" id="{E6EC7158-60C2-4956-5951-D252D615B094}"/>
              </a:ext>
            </a:extLst>
          </p:cNvPr>
          <p:cNvSpPr/>
          <p:nvPr/>
        </p:nvSpPr>
        <p:spPr>
          <a:xfrm>
            <a:off x="7315200" y="1757851"/>
            <a:ext cx="2419109" cy="590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Student</a:t>
            </a:r>
            <a:endParaRPr lang="en-NG" b="1" dirty="0"/>
          </a:p>
        </p:txBody>
      </p:sp>
      <p:cxnSp>
        <p:nvCxnSpPr>
          <p:cNvPr id="14" name="Straight Arrow Connector 13">
            <a:extLst>
              <a:ext uri="{FF2B5EF4-FFF2-40B4-BE49-F238E27FC236}">
                <a16:creationId xmlns:a16="http://schemas.microsoft.com/office/drawing/2014/main" id="{1A22119C-8FCD-4058-6971-8592AD30D682}"/>
              </a:ext>
            </a:extLst>
          </p:cNvPr>
          <p:cNvCxnSpPr>
            <a:cxnSpLocks/>
          </p:cNvCxnSpPr>
          <p:nvPr/>
        </p:nvCxnSpPr>
        <p:spPr>
          <a:xfrm flipH="1">
            <a:off x="8290055" y="2336091"/>
            <a:ext cx="18800" cy="481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E243BF-107A-5E35-4AB5-FF20C6217396}"/>
              </a:ext>
            </a:extLst>
          </p:cNvPr>
          <p:cNvCxnSpPr>
            <a:cxnSpLocks/>
          </p:cNvCxnSpPr>
          <p:nvPr/>
        </p:nvCxnSpPr>
        <p:spPr>
          <a:xfrm>
            <a:off x="8275451" y="2890171"/>
            <a:ext cx="1126197" cy="15101"/>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B66E745-3423-E505-A92A-5ACB8AD0CBC7}"/>
              </a:ext>
            </a:extLst>
          </p:cNvPr>
          <p:cNvSpPr/>
          <p:nvPr/>
        </p:nvSpPr>
        <p:spPr>
          <a:xfrm>
            <a:off x="9384797" y="2582289"/>
            <a:ext cx="1459156" cy="812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Login</a:t>
            </a:r>
            <a:endParaRPr lang="en-NG" b="1" dirty="0"/>
          </a:p>
        </p:txBody>
      </p:sp>
      <p:cxnSp>
        <p:nvCxnSpPr>
          <p:cNvPr id="20" name="Straight Connector 19">
            <a:extLst>
              <a:ext uri="{FF2B5EF4-FFF2-40B4-BE49-F238E27FC236}">
                <a16:creationId xmlns:a16="http://schemas.microsoft.com/office/drawing/2014/main" id="{3A9C3C09-81C7-4C0E-8C03-DE7545E80FB6}"/>
              </a:ext>
            </a:extLst>
          </p:cNvPr>
          <p:cNvCxnSpPr>
            <a:cxnSpLocks/>
          </p:cNvCxnSpPr>
          <p:nvPr/>
        </p:nvCxnSpPr>
        <p:spPr>
          <a:xfrm flipV="1">
            <a:off x="8318420" y="3865282"/>
            <a:ext cx="1083228" cy="7586"/>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82609B5-3719-E7EC-2E1D-F55B6948D57E}"/>
              </a:ext>
            </a:extLst>
          </p:cNvPr>
          <p:cNvSpPr/>
          <p:nvPr/>
        </p:nvSpPr>
        <p:spPr>
          <a:xfrm>
            <a:off x="9447620" y="3576986"/>
            <a:ext cx="1572740" cy="7273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Scan QR Code</a:t>
            </a:r>
            <a:endParaRPr lang="en-NG" b="1" dirty="0"/>
          </a:p>
        </p:txBody>
      </p:sp>
      <p:cxnSp>
        <p:nvCxnSpPr>
          <p:cNvPr id="25" name="Straight Connector 24">
            <a:extLst>
              <a:ext uri="{FF2B5EF4-FFF2-40B4-BE49-F238E27FC236}">
                <a16:creationId xmlns:a16="http://schemas.microsoft.com/office/drawing/2014/main" id="{B8B179D5-E4BC-7F0E-16DD-26EEEB243647}"/>
              </a:ext>
            </a:extLst>
          </p:cNvPr>
          <p:cNvCxnSpPr>
            <a:cxnSpLocks/>
          </p:cNvCxnSpPr>
          <p:nvPr/>
        </p:nvCxnSpPr>
        <p:spPr>
          <a:xfrm flipV="1">
            <a:off x="8308855" y="4693447"/>
            <a:ext cx="1092793" cy="6667"/>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76C224E-3B0E-8899-F064-CB7ADFE178BD}"/>
              </a:ext>
            </a:extLst>
          </p:cNvPr>
          <p:cNvSpPr/>
          <p:nvPr/>
        </p:nvSpPr>
        <p:spPr>
          <a:xfrm>
            <a:off x="9447619" y="4383929"/>
            <a:ext cx="1564304" cy="7017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Grades</a:t>
            </a:r>
            <a:endParaRPr lang="en-NG" dirty="0"/>
          </a:p>
        </p:txBody>
      </p:sp>
      <p:cxnSp>
        <p:nvCxnSpPr>
          <p:cNvPr id="30" name="Straight Connector 29">
            <a:extLst>
              <a:ext uri="{FF2B5EF4-FFF2-40B4-BE49-F238E27FC236}">
                <a16:creationId xmlns:a16="http://schemas.microsoft.com/office/drawing/2014/main" id="{D947A3F4-2306-CF7B-F591-26E34A90EE5A}"/>
              </a:ext>
            </a:extLst>
          </p:cNvPr>
          <p:cNvCxnSpPr>
            <a:cxnSpLocks/>
          </p:cNvCxnSpPr>
          <p:nvPr/>
        </p:nvCxnSpPr>
        <p:spPr>
          <a:xfrm>
            <a:off x="8318420" y="5576954"/>
            <a:ext cx="1129199"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49777FA-634A-F130-28CA-9FC17D92CD82}"/>
              </a:ext>
            </a:extLst>
          </p:cNvPr>
          <p:cNvSpPr/>
          <p:nvPr/>
        </p:nvSpPr>
        <p:spPr>
          <a:xfrm>
            <a:off x="9467593" y="5218868"/>
            <a:ext cx="1552768" cy="8301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Book appointment</a:t>
            </a:r>
          </a:p>
        </p:txBody>
      </p:sp>
      <p:cxnSp>
        <p:nvCxnSpPr>
          <p:cNvPr id="34" name="Straight Connector 33">
            <a:extLst>
              <a:ext uri="{FF2B5EF4-FFF2-40B4-BE49-F238E27FC236}">
                <a16:creationId xmlns:a16="http://schemas.microsoft.com/office/drawing/2014/main" id="{D2027654-49D7-E972-A07C-E88E0197445A}"/>
              </a:ext>
            </a:extLst>
          </p:cNvPr>
          <p:cNvCxnSpPr>
            <a:cxnSpLocks/>
          </p:cNvCxnSpPr>
          <p:nvPr/>
        </p:nvCxnSpPr>
        <p:spPr>
          <a:xfrm flipV="1">
            <a:off x="8255176" y="6544628"/>
            <a:ext cx="1212417" cy="27125"/>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F3FAF3F-5DA4-C053-A341-D2526589AC20}"/>
              </a:ext>
            </a:extLst>
          </p:cNvPr>
          <p:cNvSpPr/>
          <p:nvPr/>
        </p:nvSpPr>
        <p:spPr>
          <a:xfrm>
            <a:off x="9447620" y="6136585"/>
            <a:ext cx="1572741" cy="10488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Receive notifications</a:t>
            </a:r>
            <a:endParaRPr lang="en-NG" dirty="0"/>
          </a:p>
        </p:txBody>
      </p:sp>
      <p:sp>
        <p:nvSpPr>
          <p:cNvPr id="46" name="Rectangle 45">
            <a:extLst>
              <a:ext uri="{FF2B5EF4-FFF2-40B4-BE49-F238E27FC236}">
                <a16:creationId xmlns:a16="http://schemas.microsoft.com/office/drawing/2014/main" id="{A8F2E68E-D0A9-516C-86FE-4D2C5548943F}"/>
              </a:ext>
            </a:extLst>
          </p:cNvPr>
          <p:cNvSpPr/>
          <p:nvPr/>
        </p:nvSpPr>
        <p:spPr>
          <a:xfrm>
            <a:off x="2322094" y="1804284"/>
            <a:ext cx="2409544" cy="590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Lecturers</a:t>
            </a:r>
            <a:endParaRPr lang="en-NG" b="1" dirty="0"/>
          </a:p>
        </p:txBody>
      </p:sp>
      <p:cxnSp>
        <p:nvCxnSpPr>
          <p:cNvPr id="48" name="Straight Arrow Connector 47">
            <a:extLst>
              <a:ext uri="{FF2B5EF4-FFF2-40B4-BE49-F238E27FC236}">
                <a16:creationId xmlns:a16="http://schemas.microsoft.com/office/drawing/2014/main" id="{77290CC7-5C3A-C416-40E5-719CD626FD2B}"/>
              </a:ext>
            </a:extLst>
          </p:cNvPr>
          <p:cNvCxnSpPr>
            <a:cxnSpLocks/>
          </p:cNvCxnSpPr>
          <p:nvPr/>
        </p:nvCxnSpPr>
        <p:spPr>
          <a:xfrm>
            <a:off x="3272738" y="2394591"/>
            <a:ext cx="18800" cy="481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17E3D9-A615-4338-2D05-8E1659095DFC}"/>
              </a:ext>
            </a:extLst>
          </p:cNvPr>
          <p:cNvCxnSpPr>
            <a:cxnSpLocks/>
          </p:cNvCxnSpPr>
          <p:nvPr/>
        </p:nvCxnSpPr>
        <p:spPr>
          <a:xfrm flipV="1">
            <a:off x="3291342" y="2849414"/>
            <a:ext cx="1269246" cy="14839"/>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F6E85DB-96FA-E5F4-B5C8-6DD23C28AD82}"/>
              </a:ext>
            </a:extLst>
          </p:cNvPr>
          <p:cNvSpPr/>
          <p:nvPr/>
        </p:nvSpPr>
        <p:spPr>
          <a:xfrm>
            <a:off x="4301012" y="2574995"/>
            <a:ext cx="1564213" cy="6195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NG" dirty="0"/>
          </a:p>
        </p:txBody>
      </p:sp>
      <p:cxnSp>
        <p:nvCxnSpPr>
          <p:cNvPr id="55" name="Straight Connector 54">
            <a:extLst>
              <a:ext uri="{FF2B5EF4-FFF2-40B4-BE49-F238E27FC236}">
                <a16:creationId xmlns:a16="http://schemas.microsoft.com/office/drawing/2014/main" id="{A73A0D1A-2C01-DFA8-FCC1-7BF4AA7FB0FE}"/>
              </a:ext>
            </a:extLst>
          </p:cNvPr>
          <p:cNvCxnSpPr>
            <a:cxnSpLocks/>
          </p:cNvCxnSpPr>
          <p:nvPr/>
        </p:nvCxnSpPr>
        <p:spPr>
          <a:xfrm>
            <a:off x="3248507" y="3817336"/>
            <a:ext cx="1033706"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D6CB617-1350-F5EF-15FA-624BFAB75DED}"/>
              </a:ext>
            </a:extLst>
          </p:cNvPr>
          <p:cNvSpPr/>
          <p:nvPr/>
        </p:nvSpPr>
        <p:spPr>
          <a:xfrm>
            <a:off x="4301013" y="3411182"/>
            <a:ext cx="1692952" cy="703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QR Code</a:t>
            </a:r>
            <a:endParaRPr lang="en-NG" dirty="0"/>
          </a:p>
        </p:txBody>
      </p:sp>
      <p:cxnSp>
        <p:nvCxnSpPr>
          <p:cNvPr id="65" name="Straight Connector 64">
            <a:extLst>
              <a:ext uri="{FF2B5EF4-FFF2-40B4-BE49-F238E27FC236}">
                <a16:creationId xmlns:a16="http://schemas.microsoft.com/office/drawing/2014/main" id="{F9680297-1A73-7495-965A-FC8FEDAC329F}"/>
              </a:ext>
            </a:extLst>
          </p:cNvPr>
          <p:cNvCxnSpPr/>
          <p:nvPr/>
        </p:nvCxnSpPr>
        <p:spPr>
          <a:xfrm>
            <a:off x="3291538" y="4693447"/>
            <a:ext cx="1156658"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7D6FC9F-60F1-B2B6-EA84-5E048EA6190A}"/>
              </a:ext>
            </a:extLst>
          </p:cNvPr>
          <p:cNvSpPr/>
          <p:nvPr/>
        </p:nvSpPr>
        <p:spPr>
          <a:xfrm>
            <a:off x="4318527" y="4225021"/>
            <a:ext cx="1692953" cy="9368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Receive and send feedback</a:t>
            </a:r>
            <a:endParaRPr lang="en-NG" dirty="0"/>
          </a:p>
        </p:txBody>
      </p:sp>
      <p:cxnSp>
        <p:nvCxnSpPr>
          <p:cNvPr id="71" name="Straight Connector 70">
            <a:extLst>
              <a:ext uri="{FF2B5EF4-FFF2-40B4-BE49-F238E27FC236}">
                <a16:creationId xmlns:a16="http://schemas.microsoft.com/office/drawing/2014/main" id="{0E205EF7-81AB-7FC2-F288-DD8EBCF8BD15}"/>
              </a:ext>
            </a:extLst>
          </p:cNvPr>
          <p:cNvCxnSpPr/>
          <p:nvPr/>
        </p:nvCxnSpPr>
        <p:spPr>
          <a:xfrm>
            <a:off x="3272738" y="5719666"/>
            <a:ext cx="1175458"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99B5BB33-B039-D862-3076-A58F0269F676}"/>
              </a:ext>
            </a:extLst>
          </p:cNvPr>
          <p:cNvSpPr/>
          <p:nvPr/>
        </p:nvSpPr>
        <p:spPr>
          <a:xfrm>
            <a:off x="4318527" y="5232416"/>
            <a:ext cx="1692953" cy="9745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Book appointments </a:t>
            </a:r>
            <a:endParaRPr lang="en-NG" dirty="0"/>
          </a:p>
        </p:txBody>
      </p:sp>
      <p:cxnSp>
        <p:nvCxnSpPr>
          <p:cNvPr id="88" name="Straight Connector 87">
            <a:extLst>
              <a:ext uri="{FF2B5EF4-FFF2-40B4-BE49-F238E27FC236}">
                <a16:creationId xmlns:a16="http://schemas.microsoft.com/office/drawing/2014/main" id="{61BDFC14-E480-C06F-3688-42E197C4EEC4}"/>
              </a:ext>
            </a:extLst>
          </p:cNvPr>
          <p:cNvCxnSpPr>
            <a:cxnSpLocks/>
          </p:cNvCxnSpPr>
          <p:nvPr/>
        </p:nvCxnSpPr>
        <p:spPr>
          <a:xfrm>
            <a:off x="4632928" y="2022679"/>
            <a:ext cx="27664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219D1E-B942-602F-C399-958F02E468A4}"/>
              </a:ext>
            </a:extLst>
          </p:cNvPr>
          <p:cNvCxnSpPr>
            <a:cxnSpLocks/>
          </p:cNvCxnSpPr>
          <p:nvPr/>
        </p:nvCxnSpPr>
        <p:spPr>
          <a:xfrm>
            <a:off x="9648903" y="2016445"/>
            <a:ext cx="2268463" cy="0"/>
          </a:xfrm>
          <a:prstGeom prst="line">
            <a:avLst/>
          </a:prstGeom>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CAEE3EA2-C0C9-EB13-F975-499E5426D3E4}"/>
              </a:ext>
            </a:extLst>
          </p:cNvPr>
          <p:cNvSpPr/>
          <p:nvPr/>
        </p:nvSpPr>
        <p:spPr>
          <a:xfrm>
            <a:off x="11802979" y="1780799"/>
            <a:ext cx="2112736" cy="590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Parents</a:t>
            </a:r>
            <a:endParaRPr lang="en-NG" dirty="0"/>
          </a:p>
        </p:txBody>
      </p:sp>
      <p:cxnSp>
        <p:nvCxnSpPr>
          <p:cNvPr id="101" name="Straight Arrow Connector 100">
            <a:extLst>
              <a:ext uri="{FF2B5EF4-FFF2-40B4-BE49-F238E27FC236}">
                <a16:creationId xmlns:a16="http://schemas.microsoft.com/office/drawing/2014/main" id="{3C99412D-AD58-D9FD-89B4-9E90CEF27834}"/>
              </a:ext>
            </a:extLst>
          </p:cNvPr>
          <p:cNvCxnSpPr/>
          <p:nvPr/>
        </p:nvCxnSpPr>
        <p:spPr>
          <a:xfrm>
            <a:off x="12524874" y="2394591"/>
            <a:ext cx="0" cy="466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D04933F-4F17-F6B8-FAE7-CC2E509EC568}"/>
              </a:ext>
            </a:extLst>
          </p:cNvPr>
          <p:cNvCxnSpPr>
            <a:cxnSpLocks/>
          </p:cNvCxnSpPr>
          <p:nvPr/>
        </p:nvCxnSpPr>
        <p:spPr>
          <a:xfrm>
            <a:off x="12524874" y="2988442"/>
            <a:ext cx="577515"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2E6226AF-7DCC-F595-7C6C-EEBEFC73F5E5}"/>
              </a:ext>
            </a:extLst>
          </p:cNvPr>
          <p:cNvSpPr/>
          <p:nvPr/>
        </p:nvSpPr>
        <p:spPr>
          <a:xfrm>
            <a:off x="13114235" y="2452213"/>
            <a:ext cx="1785671" cy="1124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Receive Automated Feedback</a:t>
            </a:r>
            <a:endParaRPr lang="en-NG" dirty="0"/>
          </a:p>
        </p:txBody>
      </p:sp>
      <p:cxnSp>
        <p:nvCxnSpPr>
          <p:cNvPr id="110" name="Straight Connector 109">
            <a:extLst>
              <a:ext uri="{FF2B5EF4-FFF2-40B4-BE49-F238E27FC236}">
                <a16:creationId xmlns:a16="http://schemas.microsoft.com/office/drawing/2014/main" id="{E41300F7-11E3-D445-7C15-E4676480B004}"/>
              </a:ext>
            </a:extLst>
          </p:cNvPr>
          <p:cNvCxnSpPr/>
          <p:nvPr/>
        </p:nvCxnSpPr>
        <p:spPr>
          <a:xfrm>
            <a:off x="12524874" y="368992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0D29BCE-ABA9-6F01-C614-9820D5777309}"/>
              </a:ext>
            </a:extLst>
          </p:cNvPr>
          <p:cNvCxnSpPr>
            <a:cxnSpLocks/>
          </p:cNvCxnSpPr>
          <p:nvPr/>
        </p:nvCxnSpPr>
        <p:spPr>
          <a:xfrm>
            <a:off x="12414617" y="4060332"/>
            <a:ext cx="1081841" cy="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8F454B4-666D-2886-AFC3-A0B2066490AE}"/>
              </a:ext>
            </a:extLst>
          </p:cNvPr>
          <p:cNvSpPr/>
          <p:nvPr/>
        </p:nvSpPr>
        <p:spPr>
          <a:xfrm>
            <a:off x="13274574" y="3689927"/>
            <a:ext cx="1616141" cy="9926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Result</a:t>
            </a:r>
            <a:endParaRPr lang="en-NG" dirty="0"/>
          </a:p>
        </p:txBody>
      </p:sp>
      <p:cxnSp>
        <p:nvCxnSpPr>
          <p:cNvPr id="8" name="Straight Connector 7">
            <a:extLst>
              <a:ext uri="{FF2B5EF4-FFF2-40B4-BE49-F238E27FC236}">
                <a16:creationId xmlns:a16="http://schemas.microsoft.com/office/drawing/2014/main" id="{526677F7-6C2E-E753-C57E-932A417179FD}"/>
              </a:ext>
            </a:extLst>
          </p:cNvPr>
          <p:cNvCxnSpPr/>
          <p:nvPr/>
        </p:nvCxnSpPr>
        <p:spPr>
          <a:xfrm>
            <a:off x="12524874" y="5120782"/>
            <a:ext cx="7497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8687FE6-70E9-5073-8B14-D52BA59D95D6}"/>
              </a:ext>
            </a:extLst>
          </p:cNvPr>
          <p:cNvSpPr/>
          <p:nvPr/>
        </p:nvSpPr>
        <p:spPr>
          <a:xfrm>
            <a:off x="13274574" y="4749575"/>
            <a:ext cx="1625332" cy="9700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Login</a:t>
            </a:r>
            <a:endParaRPr lang="en-NG" dirty="0"/>
          </a:p>
        </p:txBody>
      </p:sp>
    </p:spTree>
    <p:extLst>
      <p:ext uri="{BB962C8B-B14F-4D97-AF65-F5344CB8AC3E}">
        <p14:creationId xmlns:p14="http://schemas.microsoft.com/office/powerpoint/2010/main" val="1406850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DC73-6DE4-782D-AADC-FDBF809BB0D8}"/>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D7047F3-0FDC-027E-82F5-CE1A2DB065DE}"/>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2099701B-2D28-9128-163E-18552C11F200}"/>
              </a:ext>
            </a:extLst>
          </p:cNvPr>
          <p:cNvSpPr/>
          <p:nvPr/>
        </p:nvSpPr>
        <p:spPr>
          <a:xfrm>
            <a:off x="0" y="-475419"/>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DAFA0926-4F62-5042-99CF-D979645C058E}"/>
              </a:ext>
            </a:extLst>
          </p:cNvPr>
          <p:cNvSpPr/>
          <p:nvPr/>
        </p:nvSpPr>
        <p:spPr>
          <a:xfrm>
            <a:off x="-269507" y="1011340"/>
            <a:ext cx="14899908"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Methodology</a:t>
            </a:r>
            <a:endParaRPr lang="en-US" sz="5249" dirty="0"/>
          </a:p>
        </p:txBody>
      </p:sp>
      <p:sp>
        <p:nvSpPr>
          <p:cNvPr id="6" name="Text 3">
            <a:extLst>
              <a:ext uri="{FF2B5EF4-FFF2-40B4-BE49-F238E27FC236}">
                <a16:creationId xmlns:a16="http://schemas.microsoft.com/office/drawing/2014/main" id="{C88F05FF-DCBC-8B00-4EA1-D70E0E96D5F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9D5C9854-8401-5B75-D56A-C9A99D13B99A}"/>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00EAFA11-0042-6C08-786B-74C87B3DDE1D}"/>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4" name="Rectangle: Rounded Corners 3">
            <a:extLst>
              <a:ext uri="{FF2B5EF4-FFF2-40B4-BE49-F238E27FC236}">
                <a16:creationId xmlns:a16="http://schemas.microsoft.com/office/drawing/2014/main" id="{72077A2D-BA12-5676-CAF3-07D428315CF1}"/>
              </a:ext>
            </a:extLst>
          </p:cNvPr>
          <p:cNvSpPr/>
          <p:nvPr/>
        </p:nvSpPr>
        <p:spPr>
          <a:xfrm>
            <a:off x="1771516" y="2202010"/>
            <a:ext cx="3641244" cy="5491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600" b="1" dirty="0">
                <a:latin typeface="Times New Roman" panose="02020603050405020304" pitchFamily="18" charset="0"/>
                <a:ea typeface="Roboto" panose="02000000000000000000" pitchFamily="2" charset="0"/>
                <a:cs typeface="Times New Roman" panose="02020603050405020304" pitchFamily="18" charset="0"/>
              </a:rPr>
              <a:t>Backend Development</a:t>
            </a: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600" b="1" dirty="0">
                <a:latin typeface="Times New Roman" panose="02020603050405020304" pitchFamily="18" charset="0"/>
                <a:ea typeface="Roboto" panose="02000000000000000000" pitchFamily="2" charset="0"/>
                <a:cs typeface="Times New Roman" panose="02020603050405020304" pitchFamily="18" charset="0"/>
              </a:rPr>
              <a:t>   Technologies Used:</a:t>
            </a:r>
          </a:p>
          <a:p>
            <a:pPr marL="342900" indent="-3429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Python</a:t>
            </a:r>
          </a:p>
          <a:p>
            <a:pPr marL="342900" indent="-3429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Flask</a:t>
            </a:r>
          </a:p>
          <a:p>
            <a:pPr marL="342900" indent="-3429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MySQL</a:t>
            </a:r>
            <a:endParaRPr lang="en-NG"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BBF4830C-9B98-8449-5215-09901B1AA574}"/>
              </a:ext>
            </a:extLst>
          </p:cNvPr>
          <p:cNvSpPr/>
          <p:nvPr/>
        </p:nvSpPr>
        <p:spPr>
          <a:xfrm>
            <a:off x="5938954" y="2256557"/>
            <a:ext cx="3641244" cy="53827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600" b="1" dirty="0">
                <a:latin typeface="Times New Roman" panose="02020603050405020304" pitchFamily="18" charset="0"/>
                <a:ea typeface="Roboto" panose="02000000000000000000" pitchFamily="2" charset="0"/>
                <a:cs typeface="Times New Roman" panose="02020603050405020304" pitchFamily="18" charset="0"/>
              </a:rPr>
              <a:t>Frontend Development</a:t>
            </a: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600" b="1" dirty="0">
                <a:latin typeface="Times New Roman" panose="02020603050405020304" pitchFamily="18" charset="0"/>
                <a:ea typeface="Roboto" panose="02000000000000000000" pitchFamily="2" charset="0"/>
                <a:cs typeface="Times New Roman" panose="02020603050405020304" pitchFamily="18" charset="0"/>
              </a:rPr>
              <a:t>   Technologies Used:</a:t>
            </a:r>
          </a:p>
          <a:p>
            <a:pPr marL="457200" indent="-4572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Html</a:t>
            </a:r>
          </a:p>
          <a:p>
            <a:pPr marL="457200" indent="-4572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CSS</a:t>
            </a:r>
          </a:p>
          <a:p>
            <a:pPr marL="457200" indent="-457200" algn="just">
              <a:buFont typeface="Arial" panose="020B0604020202020204" pitchFamily="34" charset="0"/>
              <a:buChar char="•"/>
            </a:pPr>
            <a:r>
              <a:rPr lang="en-US" sz="2600" b="1" dirty="0">
                <a:latin typeface="Times New Roman" panose="02020603050405020304" pitchFamily="18" charset="0"/>
                <a:ea typeface="Roboto" panose="02000000000000000000" pitchFamily="2" charset="0"/>
                <a:cs typeface="Times New Roman" panose="02020603050405020304" pitchFamily="18" charset="0"/>
              </a:rPr>
              <a:t>Bootstrap</a:t>
            </a:r>
          </a:p>
          <a:p>
            <a:pPr marL="457200" indent="-457200" algn="just">
              <a:buFont typeface="Arial" panose="020B0604020202020204" pitchFamily="34" charset="0"/>
              <a:buChar char="•"/>
            </a:pPr>
            <a:r>
              <a:rPr lang="en-US" sz="2600" b="1" dirty="0" err="1">
                <a:latin typeface="Times New Roman" panose="02020603050405020304" pitchFamily="18" charset="0"/>
                <a:ea typeface="Roboto" panose="02000000000000000000" pitchFamily="2" charset="0"/>
                <a:cs typeface="Times New Roman" panose="02020603050405020304" pitchFamily="18" charset="0"/>
              </a:rPr>
              <a:t>Jquery</a:t>
            </a:r>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marL="457200" indent="-457200" algn="just">
              <a:buFont typeface="Arial" panose="020B0604020202020204" pitchFamily="34" charset="0"/>
              <a:buChar char="•"/>
            </a:pPr>
            <a:r>
              <a:rPr lang="en-US" sz="2600" b="1" dirty="0" err="1">
                <a:latin typeface="Times New Roman" panose="02020603050405020304" pitchFamily="18" charset="0"/>
                <a:ea typeface="Roboto" panose="02000000000000000000" pitchFamily="2" charset="0"/>
                <a:cs typeface="Times New Roman" panose="02020603050405020304" pitchFamily="18" charset="0"/>
              </a:rPr>
              <a:t>Javascript</a:t>
            </a:r>
            <a:endParaRPr lang="en-NG"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38B47A3B-44BD-D97C-8D3E-51DBE17C71C5}"/>
              </a:ext>
            </a:extLst>
          </p:cNvPr>
          <p:cNvSpPr/>
          <p:nvPr/>
        </p:nvSpPr>
        <p:spPr>
          <a:xfrm>
            <a:off x="10284677" y="2256557"/>
            <a:ext cx="3641244" cy="55910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600" b="1" dirty="0">
              <a:latin typeface="Times New Roman" panose="02020603050405020304" pitchFamily="18" charset="0"/>
              <a:cs typeface="Times New Roman" panose="02020603050405020304" pitchFamily="18" charset="0"/>
            </a:endParaRPr>
          </a:p>
          <a:p>
            <a:pPr algn="just"/>
            <a:endParaRPr lang="en-US" sz="2600" b="1"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Integration</a:t>
            </a:r>
          </a:p>
          <a:p>
            <a:pPr algn="just"/>
            <a:endParaRPr lang="en-US" sz="2600" b="1"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             Frontend and Backend Integration:</a:t>
            </a:r>
            <a:endParaRPr lang="en-US" sz="26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RESTful APIs</a:t>
            </a:r>
          </a:p>
          <a:p>
            <a:pPr marL="742950" lvl="1" indent="-28575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AJAX</a:t>
            </a:r>
          </a:p>
          <a:p>
            <a:pPr marL="742950" lvl="1" indent="-28575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Secure Data Transmission with HTTPS</a:t>
            </a:r>
          </a:p>
          <a:p>
            <a:pPr marL="742950" lvl="1" indent="-285750" algn="just">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Consistent Data Synchronization between Client and Server</a:t>
            </a:r>
          </a:p>
          <a:p>
            <a:pPr algn="just"/>
            <a:endParaRPr lang="en-US" sz="2600" b="1"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689448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28875"/>
            <a:ext cx="14630400" cy="8229600"/>
          </a:xfrm>
          <a:prstGeom prst="rect">
            <a:avLst/>
          </a:prstGeom>
          <a:solidFill>
            <a:srgbClr val="FBFCFE"/>
          </a:solidFill>
          <a:ln/>
        </p:spPr>
        <p:txBody>
          <a:bodyPr/>
          <a:lstStyle/>
          <a:p>
            <a:endParaRPr lang="en-NG" dirty="0"/>
          </a:p>
        </p:txBody>
      </p:sp>
      <p:sp>
        <p:nvSpPr>
          <p:cNvPr id="5" name="Text 2"/>
          <p:cNvSpPr/>
          <p:nvPr/>
        </p:nvSpPr>
        <p:spPr>
          <a:xfrm>
            <a:off x="6415852" y="1722001"/>
            <a:ext cx="7477601" cy="1388745"/>
          </a:xfrm>
          <a:prstGeom prst="rect">
            <a:avLst/>
          </a:prstGeom>
          <a:noFill/>
          <a:ln/>
        </p:spPr>
        <p:txBody>
          <a:bodyPr wrap="square" rtlCol="0" anchor="t"/>
          <a:lstStyle/>
          <a:p>
            <a:pPr marL="0" indent="0">
              <a:lnSpc>
                <a:spcPts val="5468"/>
              </a:lnSpc>
              <a:buNone/>
            </a:pPr>
            <a:endParaRPr lang="en-US" sz="4374" dirty="0"/>
          </a:p>
        </p:txBody>
      </p:sp>
      <p:sp>
        <p:nvSpPr>
          <p:cNvPr id="6" name="Text 3"/>
          <p:cNvSpPr/>
          <p:nvPr/>
        </p:nvSpPr>
        <p:spPr>
          <a:xfrm>
            <a:off x="6319599" y="4442698"/>
            <a:ext cx="7477601" cy="1066205"/>
          </a:xfrm>
          <a:prstGeom prst="rect">
            <a:avLst/>
          </a:prstGeom>
          <a:noFill/>
          <a:ln/>
        </p:spPr>
        <p:txBody>
          <a:bodyPr wrap="square" rtlCol="0" anchor="t"/>
          <a:lstStyle/>
          <a:p>
            <a:pPr marL="0" indent="0">
              <a:lnSpc>
                <a:spcPts val="2799"/>
              </a:lnSpc>
              <a:buNone/>
            </a:pPr>
            <a:endParaRPr lang="en-US" sz="1750" dirty="0"/>
          </a:p>
        </p:txBody>
      </p:sp>
      <p:pic>
        <p:nvPicPr>
          <p:cNvPr id="9" name="Image 0" descr="preencoded.png">
            <a:extLst>
              <a:ext uri="{FF2B5EF4-FFF2-40B4-BE49-F238E27FC236}">
                <a16:creationId xmlns:a16="http://schemas.microsoft.com/office/drawing/2014/main" id="{2A76406E-C060-A9B2-ADB6-BDEA5B8E7ECD}"/>
              </a:ext>
            </a:extLst>
          </p:cNvPr>
          <p:cNvPicPr>
            <a:picLocks noChangeAspect="1"/>
          </p:cNvPicPr>
          <p:nvPr/>
        </p:nvPicPr>
        <p:blipFill>
          <a:blip r:embed="rId3"/>
          <a:stretch>
            <a:fillRect/>
          </a:stretch>
        </p:blipFill>
        <p:spPr>
          <a:xfrm>
            <a:off x="0" y="0"/>
            <a:ext cx="4398380" cy="8229600"/>
          </a:xfrm>
          <a:prstGeom prst="rect">
            <a:avLst/>
          </a:prstGeom>
        </p:spPr>
      </p:pic>
      <p:sp>
        <p:nvSpPr>
          <p:cNvPr id="11" name="TextBox 10">
            <a:extLst>
              <a:ext uri="{FF2B5EF4-FFF2-40B4-BE49-F238E27FC236}">
                <a16:creationId xmlns:a16="http://schemas.microsoft.com/office/drawing/2014/main" id="{6A297105-939C-BF39-425C-ED484F6D7FC3}"/>
              </a:ext>
            </a:extLst>
          </p:cNvPr>
          <p:cNvSpPr txBox="1"/>
          <p:nvPr/>
        </p:nvSpPr>
        <p:spPr>
          <a:xfrm>
            <a:off x="4441017" y="482107"/>
            <a:ext cx="488451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PRESENTATION OUTLINE: </a:t>
            </a:r>
          </a:p>
        </p:txBody>
      </p:sp>
      <p:sp>
        <p:nvSpPr>
          <p:cNvPr id="4" name="TextBox 3">
            <a:extLst>
              <a:ext uri="{FF2B5EF4-FFF2-40B4-BE49-F238E27FC236}">
                <a16:creationId xmlns:a16="http://schemas.microsoft.com/office/drawing/2014/main" id="{33BF104C-A229-137D-3A2F-0E3CA87E03E5}"/>
              </a:ext>
            </a:extLst>
          </p:cNvPr>
          <p:cNvSpPr txBox="1"/>
          <p:nvPr/>
        </p:nvSpPr>
        <p:spPr>
          <a:xfrm>
            <a:off x="4964258" y="1256289"/>
            <a:ext cx="7334945" cy="994118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INTRODUCTION </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STATEMENT OF PROBLEM</a:t>
            </a:r>
          </a:p>
          <a:p>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AIM &amp; SPECIFIC OBJECTIVES</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SIGNIFICANCE &amp; SCOPE OF STUDY</a:t>
            </a:r>
          </a:p>
          <a:p>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LITERATURE REVIEW</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METHODOLOGY</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 IMPLEMENTATION </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CONCLUSION</a:t>
            </a:r>
          </a:p>
          <a:p>
            <a:pPr marL="285750" indent="-285750">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a:p>
            <a:pPr marL="285750" indent="-285750">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REFERENCES</a:t>
            </a:r>
          </a:p>
          <a:p>
            <a:endParaRPr lang="en-US" sz="24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4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4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US" sz="2000" b="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NG" sz="2000" b="1" dirty="0">
              <a:latin typeface="Roboto" panose="02000000000000000000" pitchFamily="2" charset="0"/>
              <a:ea typeface="Roboto" panose="02000000000000000000" pitchFamily="2" charset="0"/>
              <a:cs typeface="Roboto" panose="02000000000000000000" pitchFamily="2" charset="0"/>
            </a:endParaRPr>
          </a:p>
        </p:txBody>
      </p:sp>
      <p:pic>
        <p:nvPicPr>
          <p:cNvPr id="8" name="Graphic 7" descr="Checklist">
            <a:extLst>
              <a:ext uri="{FF2B5EF4-FFF2-40B4-BE49-F238E27FC236}">
                <a16:creationId xmlns:a16="http://schemas.microsoft.com/office/drawing/2014/main" id="{18C245D1-D2C0-CF54-9526-179E97B2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0115" y="2462888"/>
            <a:ext cx="2710682" cy="2757294"/>
          </a:xfrm>
          <a:prstGeom prst="rect">
            <a:avLst/>
          </a:prstGeom>
        </p:spPr>
      </p:pic>
    </p:spTree>
    <p:extLst>
      <p:ext uri="{BB962C8B-B14F-4D97-AF65-F5344CB8AC3E}">
        <p14:creationId xmlns:p14="http://schemas.microsoft.com/office/powerpoint/2010/main" val="425403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255287" y="281448"/>
            <a:ext cx="14780584"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12" name="Picture 11">
            <a:extLst>
              <a:ext uri="{FF2B5EF4-FFF2-40B4-BE49-F238E27FC236}">
                <a16:creationId xmlns:a16="http://schemas.microsoft.com/office/drawing/2014/main" id="{CE65517D-174F-B4D1-B292-DD5369BDDB35}"/>
              </a:ext>
            </a:extLst>
          </p:cNvPr>
          <p:cNvPicPr>
            <a:picLocks noChangeAspect="1"/>
          </p:cNvPicPr>
          <p:nvPr/>
        </p:nvPicPr>
        <p:blipFill>
          <a:blip r:embed="rId3"/>
          <a:stretch>
            <a:fillRect/>
          </a:stretch>
        </p:blipFill>
        <p:spPr>
          <a:xfrm>
            <a:off x="1285134" y="1409006"/>
            <a:ext cx="12282189" cy="6064469"/>
          </a:xfrm>
          <a:prstGeom prst="rect">
            <a:avLst/>
          </a:prstGeom>
        </p:spPr>
      </p:pic>
      <p:sp>
        <p:nvSpPr>
          <p:cNvPr id="13" name="TextBox 12">
            <a:extLst>
              <a:ext uri="{FF2B5EF4-FFF2-40B4-BE49-F238E27FC236}">
                <a16:creationId xmlns:a16="http://schemas.microsoft.com/office/drawing/2014/main" id="{B3A686B8-0475-F3C5-9CC2-C02736BB21C2}"/>
              </a:ext>
            </a:extLst>
          </p:cNvPr>
          <p:cNvSpPr txBox="1"/>
          <p:nvPr/>
        </p:nvSpPr>
        <p:spPr>
          <a:xfrm>
            <a:off x="3208248" y="7550151"/>
            <a:ext cx="821390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Sign in and Sign up page </a:t>
            </a:r>
            <a:endParaRPr lang="en-NG"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07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568114"/>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8" name="Picture 7">
            <a:extLst>
              <a:ext uri="{FF2B5EF4-FFF2-40B4-BE49-F238E27FC236}">
                <a16:creationId xmlns:a16="http://schemas.microsoft.com/office/drawing/2014/main" id="{4C46F655-578E-972D-B39D-306C871055D4}"/>
              </a:ext>
            </a:extLst>
          </p:cNvPr>
          <p:cNvPicPr>
            <a:picLocks noChangeAspect="1"/>
          </p:cNvPicPr>
          <p:nvPr/>
        </p:nvPicPr>
        <p:blipFill>
          <a:blip r:embed="rId3"/>
          <a:stretch>
            <a:fillRect/>
          </a:stretch>
        </p:blipFill>
        <p:spPr>
          <a:xfrm>
            <a:off x="560539" y="1863670"/>
            <a:ext cx="13652938" cy="5169305"/>
          </a:xfrm>
          <a:prstGeom prst="rect">
            <a:avLst/>
          </a:prstGeom>
        </p:spPr>
      </p:pic>
      <p:sp>
        <p:nvSpPr>
          <p:cNvPr id="9" name="TextBox 8">
            <a:extLst>
              <a:ext uri="{FF2B5EF4-FFF2-40B4-BE49-F238E27FC236}">
                <a16:creationId xmlns:a16="http://schemas.microsoft.com/office/drawing/2014/main" id="{3CAEE45B-3478-A78D-C435-FA63866D03E2}"/>
              </a:ext>
            </a:extLst>
          </p:cNvPr>
          <p:cNvSpPr txBox="1"/>
          <p:nvPr/>
        </p:nvSpPr>
        <p:spPr>
          <a:xfrm>
            <a:off x="3203396" y="7273420"/>
            <a:ext cx="8213903"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Landing page  for users</a:t>
            </a:r>
          </a:p>
          <a:p>
            <a:pPr algn="ctr"/>
            <a:endParaRPr lang="en-NG"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29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QR code for student to scan</a:t>
            </a:r>
            <a:endParaRPr lang="en-NG" sz="2000" b="1" dirty="0"/>
          </a:p>
        </p:txBody>
      </p:sp>
      <p:pic>
        <p:nvPicPr>
          <p:cNvPr id="8" name="Picture 7">
            <a:extLst>
              <a:ext uri="{FF2B5EF4-FFF2-40B4-BE49-F238E27FC236}">
                <a16:creationId xmlns:a16="http://schemas.microsoft.com/office/drawing/2014/main" id="{3D86A81F-E529-6A93-53E8-2BC85C88A36D}"/>
              </a:ext>
            </a:extLst>
          </p:cNvPr>
          <p:cNvPicPr>
            <a:picLocks noChangeAspect="1"/>
          </p:cNvPicPr>
          <p:nvPr/>
        </p:nvPicPr>
        <p:blipFill>
          <a:blip r:embed="rId3"/>
          <a:stretch>
            <a:fillRect/>
          </a:stretch>
        </p:blipFill>
        <p:spPr>
          <a:xfrm>
            <a:off x="960699" y="1191783"/>
            <a:ext cx="12627980" cy="5580993"/>
          </a:xfrm>
          <a:prstGeom prst="rect">
            <a:avLst/>
          </a:prstGeom>
        </p:spPr>
      </p:pic>
    </p:spTree>
    <p:extLst>
      <p:ext uri="{BB962C8B-B14F-4D97-AF65-F5344CB8AC3E}">
        <p14:creationId xmlns:p14="http://schemas.microsoft.com/office/powerpoint/2010/main" val="181998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106432"/>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477756" y="7073365"/>
            <a:ext cx="821390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Book Appointments  with lecturers </a:t>
            </a:r>
            <a:endParaRPr lang="en-NG" sz="24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22446E1-3A95-2409-88EE-986B57550E8B}"/>
              </a:ext>
            </a:extLst>
          </p:cNvPr>
          <p:cNvPicPr>
            <a:picLocks noChangeAspect="1"/>
          </p:cNvPicPr>
          <p:nvPr/>
        </p:nvPicPr>
        <p:blipFill>
          <a:blip r:embed="rId3"/>
          <a:stretch>
            <a:fillRect/>
          </a:stretch>
        </p:blipFill>
        <p:spPr>
          <a:xfrm>
            <a:off x="269508" y="1329570"/>
            <a:ext cx="14630400" cy="5320713"/>
          </a:xfrm>
          <a:prstGeom prst="rect">
            <a:avLst/>
          </a:prstGeom>
        </p:spPr>
      </p:pic>
    </p:spTree>
    <p:extLst>
      <p:ext uri="{BB962C8B-B14F-4D97-AF65-F5344CB8AC3E}">
        <p14:creationId xmlns:p14="http://schemas.microsoft.com/office/powerpoint/2010/main" val="936783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731577" y="197275"/>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QR code generator for student to scan</a:t>
            </a:r>
            <a:endParaRPr lang="en-NG" sz="2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1F63F04-D547-5AF9-1D1D-5B52A244C982}"/>
              </a:ext>
            </a:extLst>
          </p:cNvPr>
          <p:cNvPicPr>
            <a:picLocks noChangeAspect="1"/>
          </p:cNvPicPr>
          <p:nvPr/>
        </p:nvPicPr>
        <p:blipFill>
          <a:blip r:embed="rId3"/>
          <a:stretch>
            <a:fillRect/>
          </a:stretch>
        </p:blipFill>
        <p:spPr>
          <a:xfrm>
            <a:off x="462987" y="1329570"/>
            <a:ext cx="13519231" cy="5800436"/>
          </a:xfrm>
          <a:prstGeom prst="rect">
            <a:avLst/>
          </a:prstGeom>
        </p:spPr>
      </p:pic>
    </p:spTree>
    <p:extLst>
      <p:ext uri="{BB962C8B-B14F-4D97-AF65-F5344CB8AC3E}">
        <p14:creationId xmlns:p14="http://schemas.microsoft.com/office/powerpoint/2010/main" val="155417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List of student for attendance forum</a:t>
            </a:r>
            <a:endParaRPr lang="en-NG" sz="2000" b="1" dirty="0"/>
          </a:p>
        </p:txBody>
      </p:sp>
      <p:pic>
        <p:nvPicPr>
          <p:cNvPr id="8" name="Picture 7">
            <a:extLst>
              <a:ext uri="{FF2B5EF4-FFF2-40B4-BE49-F238E27FC236}">
                <a16:creationId xmlns:a16="http://schemas.microsoft.com/office/drawing/2014/main" id="{991C3DCD-8FD7-5DDD-CB21-76128B013DA8}"/>
              </a:ext>
            </a:extLst>
          </p:cNvPr>
          <p:cNvPicPr>
            <a:picLocks noChangeAspect="1"/>
          </p:cNvPicPr>
          <p:nvPr/>
        </p:nvPicPr>
        <p:blipFill>
          <a:blip r:embed="rId3"/>
          <a:stretch>
            <a:fillRect/>
          </a:stretch>
        </p:blipFill>
        <p:spPr>
          <a:xfrm>
            <a:off x="0" y="1329570"/>
            <a:ext cx="13898823" cy="5943850"/>
          </a:xfrm>
          <a:prstGeom prst="rect">
            <a:avLst/>
          </a:prstGeom>
        </p:spPr>
      </p:pic>
    </p:spTree>
    <p:extLst>
      <p:ext uri="{BB962C8B-B14F-4D97-AF65-F5344CB8AC3E}">
        <p14:creationId xmlns:p14="http://schemas.microsoft.com/office/powerpoint/2010/main" val="716627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Automated message to parents</a:t>
            </a:r>
            <a:endParaRPr lang="en-NG" sz="2000" b="1" dirty="0"/>
          </a:p>
        </p:txBody>
      </p:sp>
      <p:pic>
        <p:nvPicPr>
          <p:cNvPr id="9" name="Picture 8">
            <a:extLst>
              <a:ext uri="{FF2B5EF4-FFF2-40B4-BE49-F238E27FC236}">
                <a16:creationId xmlns:a16="http://schemas.microsoft.com/office/drawing/2014/main" id="{CF633830-6338-C021-AC0F-3B11834292EC}"/>
              </a:ext>
            </a:extLst>
          </p:cNvPr>
          <p:cNvPicPr>
            <a:picLocks noChangeAspect="1"/>
          </p:cNvPicPr>
          <p:nvPr/>
        </p:nvPicPr>
        <p:blipFill>
          <a:blip r:embed="rId3"/>
          <a:stretch>
            <a:fillRect/>
          </a:stretch>
        </p:blipFill>
        <p:spPr>
          <a:xfrm>
            <a:off x="1367684" y="1296984"/>
            <a:ext cx="11625523" cy="5420366"/>
          </a:xfrm>
          <a:prstGeom prst="rect">
            <a:avLst/>
          </a:prstGeom>
        </p:spPr>
      </p:pic>
    </p:spTree>
    <p:extLst>
      <p:ext uri="{BB962C8B-B14F-4D97-AF65-F5344CB8AC3E}">
        <p14:creationId xmlns:p14="http://schemas.microsoft.com/office/powerpoint/2010/main" val="2566040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Notification System</a:t>
            </a:r>
            <a:endParaRPr lang="en-NG"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A2CF175-E84D-0782-8865-342115967EB8}"/>
              </a:ext>
            </a:extLst>
          </p:cNvPr>
          <p:cNvPicPr>
            <a:picLocks noChangeAspect="1"/>
          </p:cNvPicPr>
          <p:nvPr/>
        </p:nvPicPr>
        <p:blipFill>
          <a:blip r:embed="rId3"/>
          <a:stretch>
            <a:fillRect/>
          </a:stretch>
        </p:blipFill>
        <p:spPr>
          <a:xfrm>
            <a:off x="833199" y="1191783"/>
            <a:ext cx="12419814" cy="5352846"/>
          </a:xfrm>
          <a:prstGeom prst="rect">
            <a:avLst/>
          </a:prstGeom>
        </p:spPr>
      </p:pic>
    </p:spTree>
    <p:extLst>
      <p:ext uri="{BB962C8B-B14F-4D97-AF65-F5344CB8AC3E}">
        <p14:creationId xmlns:p14="http://schemas.microsoft.com/office/powerpoint/2010/main" val="3165291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List of student results that will be appended to the </a:t>
            </a:r>
            <a:r>
              <a:rPr lang="en-US" sz="2000" b="1"/>
              <a:t>parent forum </a:t>
            </a:r>
            <a:endParaRPr lang="en-NG" sz="2000" b="1" dirty="0"/>
          </a:p>
        </p:txBody>
      </p:sp>
      <p:pic>
        <p:nvPicPr>
          <p:cNvPr id="9" name="Picture 8">
            <a:extLst>
              <a:ext uri="{FF2B5EF4-FFF2-40B4-BE49-F238E27FC236}">
                <a16:creationId xmlns:a16="http://schemas.microsoft.com/office/drawing/2014/main" id="{A1470400-E755-6060-AA47-89352AE9FDFB}"/>
              </a:ext>
            </a:extLst>
          </p:cNvPr>
          <p:cNvPicPr>
            <a:picLocks noChangeAspect="1"/>
          </p:cNvPicPr>
          <p:nvPr/>
        </p:nvPicPr>
        <p:blipFill>
          <a:blip r:embed="rId3"/>
          <a:stretch>
            <a:fillRect/>
          </a:stretch>
        </p:blipFill>
        <p:spPr>
          <a:xfrm>
            <a:off x="518164" y="1191782"/>
            <a:ext cx="13594072" cy="5850149"/>
          </a:xfrm>
          <a:prstGeom prst="rect">
            <a:avLst/>
          </a:prstGeom>
        </p:spPr>
      </p:pic>
    </p:spTree>
    <p:extLst>
      <p:ext uri="{BB962C8B-B14F-4D97-AF65-F5344CB8AC3E}">
        <p14:creationId xmlns:p14="http://schemas.microsoft.com/office/powerpoint/2010/main" val="642816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400110"/>
          </a:xfrm>
          <a:prstGeom prst="rect">
            <a:avLst/>
          </a:prstGeom>
          <a:noFill/>
        </p:spPr>
        <p:txBody>
          <a:bodyPr wrap="square" rtlCol="0">
            <a:spAutoFit/>
          </a:bodyPr>
          <a:lstStyle/>
          <a:p>
            <a:pPr algn="ctr"/>
            <a:r>
              <a:rPr lang="en-US" sz="2000" b="1" dirty="0"/>
              <a:t>Features of the parent platform</a:t>
            </a:r>
            <a:endParaRPr lang="en-NG" sz="2000" b="1" dirty="0"/>
          </a:p>
        </p:txBody>
      </p:sp>
      <p:pic>
        <p:nvPicPr>
          <p:cNvPr id="8" name="Picture 7">
            <a:extLst>
              <a:ext uri="{FF2B5EF4-FFF2-40B4-BE49-F238E27FC236}">
                <a16:creationId xmlns:a16="http://schemas.microsoft.com/office/drawing/2014/main" id="{D76A9A46-2EF6-D0AF-19DD-36D03A1EDD8E}"/>
              </a:ext>
            </a:extLst>
          </p:cNvPr>
          <p:cNvPicPr>
            <a:picLocks noChangeAspect="1"/>
          </p:cNvPicPr>
          <p:nvPr/>
        </p:nvPicPr>
        <p:blipFill>
          <a:blip r:embed="rId3"/>
          <a:stretch>
            <a:fillRect/>
          </a:stretch>
        </p:blipFill>
        <p:spPr>
          <a:xfrm>
            <a:off x="1006997" y="1539432"/>
            <a:ext cx="13195140" cy="5360597"/>
          </a:xfrm>
          <a:prstGeom prst="rect">
            <a:avLst/>
          </a:prstGeom>
        </p:spPr>
      </p:pic>
    </p:spTree>
    <p:extLst>
      <p:ext uri="{BB962C8B-B14F-4D97-AF65-F5344CB8AC3E}">
        <p14:creationId xmlns:p14="http://schemas.microsoft.com/office/powerpoint/2010/main" val="371810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F7417-97CE-3FC3-8163-0437E5551FBE}"/>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DAA1F004-C35A-7515-BEF2-E93A881B7D35}"/>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4C4B0A2A-2417-AC7A-6923-26DA29B3981B}"/>
              </a:ext>
            </a:extLst>
          </p:cNvPr>
          <p:cNvSpPr/>
          <p:nvPr/>
        </p:nvSpPr>
        <p:spPr>
          <a:xfrm>
            <a:off x="-269508" y="-3123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AA1E96FC-9BFC-9E8E-CE10-45032DFCF0A4}"/>
              </a:ext>
            </a:extLst>
          </p:cNvPr>
          <p:cNvSpPr/>
          <p:nvPr/>
        </p:nvSpPr>
        <p:spPr>
          <a:xfrm>
            <a:off x="560539" y="1011340"/>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Introduction</a:t>
            </a:r>
            <a:endParaRPr lang="en-US" sz="5249" dirty="0"/>
          </a:p>
        </p:txBody>
      </p:sp>
      <p:sp>
        <p:nvSpPr>
          <p:cNvPr id="6" name="Text 3">
            <a:extLst>
              <a:ext uri="{FF2B5EF4-FFF2-40B4-BE49-F238E27FC236}">
                <a16:creationId xmlns:a16="http://schemas.microsoft.com/office/drawing/2014/main" id="{400FF31E-2677-1FE0-01EB-1CA073E44C4D}"/>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9250E7D9-65AC-0768-F503-E2D0BC2CEE84}"/>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804C9BC8-024F-696A-1D14-CF279C2D8C26}"/>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8AB28220-DA96-A5E2-D87D-EE97A2C7D6F0}"/>
              </a:ext>
            </a:extLst>
          </p:cNvPr>
          <p:cNvSpPr txBox="1"/>
          <p:nvPr/>
        </p:nvSpPr>
        <p:spPr>
          <a:xfrm>
            <a:off x="731577" y="2090503"/>
            <a:ext cx="8490955" cy="3785652"/>
          </a:xfrm>
          <a:prstGeom prst="rect">
            <a:avLst/>
          </a:prstGeom>
          <a:noFill/>
        </p:spPr>
        <p:txBody>
          <a:bodyPr wrap="square" rtlCol="0">
            <a:spAutoFit/>
          </a:bodyPr>
          <a:lstStyle/>
          <a:p>
            <a:pPr algn="just">
              <a:buFont typeface="Arial" panose="020B0604020202020204" pitchFamily="34" charset="0"/>
              <a:buChar char="•"/>
            </a:pPr>
            <a:r>
              <a:rPr lang="en-US" sz="2400" i="0" dirty="0">
                <a:solidFill>
                  <a:srgbClr val="0D0D0D"/>
                </a:solidFill>
                <a:effectLst/>
                <a:latin typeface="Times New Roman" panose="02020603050405020304" pitchFamily="18" charset="0"/>
                <a:cs typeface="Times New Roman" panose="02020603050405020304" pitchFamily="18" charset="0"/>
              </a:rPr>
              <a:t> </a:t>
            </a:r>
            <a:r>
              <a:rPr lang="en-US" sz="2400" b="1" i="0" dirty="0">
                <a:solidFill>
                  <a:srgbClr val="0D0D0D"/>
                </a:solidFill>
                <a:effectLst/>
                <a:latin typeface="Times New Roman" panose="02020603050405020304" pitchFamily="18" charset="0"/>
                <a:cs typeface="Times New Roman" panose="02020603050405020304" pitchFamily="18" charset="0"/>
              </a:rPr>
              <a:t>Introducing Uni-Connect</a:t>
            </a:r>
            <a:r>
              <a:rPr lang="en-US" sz="2400" i="0" dirty="0">
                <a:solidFill>
                  <a:srgbClr val="0D0D0D"/>
                </a:solidFill>
                <a:effectLst/>
                <a:latin typeface="Times New Roman" panose="02020603050405020304" pitchFamily="18" charset="0"/>
                <a:cs typeface="Times New Roman" panose="02020603050405020304" pitchFamily="18" charset="0"/>
              </a:rPr>
              <a:t>: It is a leap towards bridging the communication gap in academic support at McPherson University.</a:t>
            </a:r>
          </a:p>
          <a:p>
            <a:pPr algn="just"/>
            <a:endParaRPr lang="en-US" sz="2400" dirty="0">
              <a:solidFill>
                <a:srgbClr val="0D0D0D"/>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i="0" dirty="0">
                <a:solidFill>
                  <a:srgbClr val="0D0D0D"/>
                </a:solidFill>
                <a:effectLst/>
                <a:latin typeface="Times New Roman" panose="02020603050405020304" pitchFamily="18" charset="0"/>
                <a:cs typeface="Times New Roman" panose="02020603050405020304" pitchFamily="18" charset="0"/>
              </a:rPr>
              <a:t> Parental and lecturer involvement in student academics is necessary to enhance academic achievements (Doi et al., 2020). </a:t>
            </a:r>
          </a:p>
          <a:p>
            <a:pPr algn="just"/>
            <a:endParaRPr lang="en-US" sz="240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 Uni-Connect, an automated system aimed at improving McPherson University’s monitoring of student progress and parental involvement.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12" name="Picture 11">
            <a:extLst>
              <a:ext uri="{FF2B5EF4-FFF2-40B4-BE49-F238E27FC236}">
                <a16:creationId xmlns:a16="http://schemas.microsoft.com/office/drawing/2014/main" id="{AC6F6B16-0D01-1DF7-5F6F-D5BC5CC117D7}"/>
              </a:ext>
            </a:extLst>
          </p:cNvPr>
          <p:cNvPicPr>
            <a:picLocks noChangeAspect="1"/>
          </p:cNvPicPr>
          <p:nvPr/>
        </p:nvPicPr>
        <p:blipFill>
          <a:blip r:embed="rId3"/>
          <a:stretch>
            <a:fillRect/>
          </a:stretch>
        </p:blipFill>
        <p:spPr>
          <a:xfrm>
            <a:off x="9769475" y="1970309"/>
            <a:ext cx="4514850" cy="1902704"/>
          </a:xfrm>
          <a:prstGeom prst="rect">
            <a:avLst/>
          </a:prstGeom>
        </p:spPr>
      </p:pic>
      <p:pic>
        <p:nvPicPr>
          <p:cNvPr id="9" name="Picture 8">
            <a:extLst>
              <a:ext uri="{FF2B5EF4-FFF2-40B4-BE49-F238E27FC236}">
                <a16:creationId xmlns:a16="http://schemas.microsoft.com/office/drawing/2014/main" id="{EC84382A-5071-157E-4D47-22F37F83FA19}"/>
              </a:ext>
            </a:extLst>
          </p:cNvPr>
          <p:cNvPicPr>
            <a:picLocks noChangeAspect="1"/>
          </p:cNvPicPr>
          <p:nvPr/>
        </p:nvPicPr>
        <p:blipFill>
          <a:blip r:embed="rId4"/>
          <a:stretch>
            <a:fillRect/>
          </a:stretch>
        </p:blipFill>
        <p:spPr>
          <a:xfrm>
            <a:off x="10285521" y="3620471"/>
            <a:ext cx="4171842" cy="2255684"/>
          </a:xfrm>
          <a:prstGeom prst="rect">
            <a:avLst/>
          </a:prstGeom>
        </p:spPr>
      </p:pic>
    </p:spTree>
    <p:extLst>
      <p:ext uri="{BB962C8B-B14F-4D97-AF65-F5344CB8AC3E}">
        <p14:creationId xmlns:p14="http://schemas.microsoft.com/office/powerpoint/2010/main" val="426312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65DE-E9B4-49A6-F069-A67F2044DFE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0C927F6-9E8B-49EC-3536-722E1DF38289}"/>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B608B645-FA30-D3F1-82BB-236A4F067CF5}"/>
              </a:ext>
            </a:extLst>
          </p:cNvPr>
          <p:cNvSpPr/>
          <p:nvPr/>
        </p:nvSpPr>
        <p:spPr>
          <a:xfrm>
            <a:off x="-269508" y="-325012"/>
            <a:ext cx="14899908" cy="12673515"/>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13E540B7-C6E7-8903-E619-61780046EEE3}"/>
              </a:ext>
            </a:extLst>
          </p:cNvPr>
          <p:cNvSpPr/>
          <p:nvPr/>
        </p:nvSpPr>
        <p:spPr>
          <a:xfrm>
            <a:off x="560539" y="-92198"/>
            <a:ext cx="11466361" cy="958969"/>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Implementation </a:t>
            </a:r>
            <a:endParaRPr lang="en-US" sz="5249" dirty="0"/>
          </a:p>
        </p:txBody>
      </p:sp>
      <p:sp>
        <p:nvSpPr>
          <p:cNvPr id="6" name="Text 3">
            <a:extLst>
              <a:ext uri="{FF2B5EF4-FFF2-40B4-BE49-F238E27FC236}">
                <a16:creationId xmlns:a16="http://schemas.microsoft.com/office/drawing/2014/main" id="{2DCB29E8-A008-B31F-9A72-36B24DD82C14}"/>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5995DB1F-7130-A6C3-96D2-18DE9FBCD8E3}"/>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1B567FD4-2D5C-9370-0F9D-1886F57B496B}"/>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C87CC45C-70E5-C501-B2DC-E5FF6563CFFD}"/>
              </a:ext>
            </a:extLst>
          </p:cNvPr>
          <p:cNvSpPr txBox="1"/>
          <p:nvPr/>
        </p:nvSpPr>
        <p:spPr>
          <a:xfrm>
            <a:off x="731577" y="2090503"/>
            <a:ext cx="11625523" cy="830997"/>
          </a:xfrm>
          <a:prstGeom prst="rect">
            <a:avLst/>
          </a:prstGeom>
          <a:noFill/>
        </p:spPr>
        <p:txBody>
          <a:bodyPr wrap="square" rtlCol="0">
            <a:spAutoFit/>
          </a:bodyPr>
          <a:lstStyle/>
          <a:p>
            <a:pPr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13" name="TextBox 12">
            <a:extLst>
              <a:ext uri="{FF2B5EF4-FFF2-40B4-BE49-F238E27FC236}">
                <a16:creationId xmlns:a16="http://schemas.microsoft.com/office/drawing/2014/main" id="{B3A686B8-0475-F3C5-9CC2-C02736BB21C2}"/>
              </a:ext>
            </a:extLst>
          </p:cNvPr>
          <p:cNvSpPr txBox="1"/>
          <p:nvPr/>
        </p:nvSpPr>
        <p:spPr>
          <a:xfrm>
            <a:off x="3203396" y="7273420"/>
            <a:ext cx="821390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Result of students in parent forum</a:t>
            </a:r>
            <a:endParaRPr lang="en-NG"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9FBAF7C-3563-C055-7697-9E825E69A90A}"/>
              </a:ext>
            </a:extLst>
          </p:cNvPr>
          <p:cNvPicPr>
            <a:picLocks noChangeAspect="1"/>
          </p:cNvPicPr>
          <p:nvPr/>
        </p:nvPicPr>
        <p:blipFill>
          <a:blip r:embed="rId3"/>
          <a:stretch>
            <a:fillRect/>
          </a:stretch>
        </p:blipFill>
        <p:spPr>
          <a:xfrm>
            <a:off x="560539" y="1191783"/>
            <a:ext cx="13074438" cy="5941061"/>
          </a:xfrm>
          <a:prstGeom prst="rect">
            <a:avLst/>
          </a:prstGeom>
        </p:spPr>
      </p:pic>
    </p:spTree>
    <p:extLst>
      <p:ext uri="{BB962C8B-B14F-4D97-AF65-F5344CB8AC3E}">
        <p14:creationId xmlns:p14="http://schemas.microsoft.com/office/powerpoint/2010/main" val="363613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668B-EED6-C319-2169-74ACEF56DC6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BB32BE4-AC8D-3A4C-2985-D293C4FBCC11}"/>
              </a:ext>
            </a:extLst>
          </p:cNvPr>
          <p:cNvSpPr/>
          <p:nvPr/>
        </p:nvSpPr>
        <p:spPr>
          <a:xfrm>
            <a:off x="0" y="0"/>
            <a:ext cx="14630400" cy="8229600"/>
          </a:xfrm>
          <a:prstGeom prst="rect">
            <a:avLst/>
          </a:prstGeom>
          <a:solidFill>
            <a:srgbClr val="EDF1F8"/>
          </a:solidFill>
          <a:ln/>
        </p:spPr>
      </p:sp>
      <p:sp>
        <p:nvSpPr>
          <p:cNvPr id="5" name="Text 2">
            <a:extLst>
              <a:ext uri="{FF2B5EF4-FFF2-40B4-BE49-F238E27FC236}">
                <a16:creationId xmlns:a16="http://schemas.microsoft.com/office/drawing/2014/main" id="{5B3ACCF6-21A3-6ADE-EE87-8788C572AC89}"/>
              </a:ext>
            </a:extLst>
          </p:cNvPr>
          <p:cNvSpPr/>
          <p:nvPr/>
        </p:nvSpPr>
        <p:spPr>
          <a:xfrm>
            <a:off x="-269507" y="1011340"/>
            <a:ext cx="14899908" cy="6002918"/>
          </a:xfrm>
          <a:prstGeom prst="rect">
            <a:avLst/>
          </a:prstGeom>
          <a:noFill/>
          <a:ln/>
        </p:spPr>
        <p:txBody>
          <a:bodyPr wrap="square" rtlCol="0" anchor="t"/>
          <a:lstStyle/>
          <a:p>
            <a:pPr marL="0" indent="0" algn="ctr">
              <a:lnSpc>
                <a:spcPts val="6561"/>
              </a:lnSpc>
              <a:buNone/>
            </a:pPr>
            <a:r>
              <a:rPr lang="en-US" sz="5249" dirty="0">
                <a:solidFill>
                  <a:srgbClr val="476FD6"/>
                </a:solidFill>
                <a:latin typeface="Roboto Slab" pitchFamily="34" charset="0"/>
                <a:ea typeface="Roboto Slab" pitchFamily="34" charset="-122"/>
                <a:cs typeface="Roboto Slab" pitchFamily="34" charset="-120"/>
              </a:rPr>
              <a:t>     Conclusion</a:t>
            </a:r>
          </a:p>
          <a:p>
            <a:pPr marL="0" indent="0" algn="ctr">
              <a:lnSpc>
                <a:spcPts val="6561"/>
              </a:lnSpc>
              <a:buNone/>
            </a:pPr>
            <a:endParaRPr lang="en-US" sz="5249" dirty="0">
              <a:solidFill>
                <a:srgbClr val="476FD6"/>
              </a:solidFill>
              <a:latin typeface="Roboto Slab" pitchFamily="34" charset="0"/>
              <a:ea typeface="Roboto Slab" pitchFamily="34" charset="-122"/>
              <a:cs typeface="Roboto Slab" pitchFamily="34" charset="-120"/>
            </a:endParaRPr>
          </a:p>
          <a:p>
            <a:pPr marL="0" indent="0" algn="ctr">
              <a:lnSpc>
                <a:spcPts val="6561"/>
              </a:lnSpc>
              <a:buNone/>
            </a:pPr>
            <a:endParaRPr lang="en-US" sz="5249" dirty="0"/>
          </a:p>
        </p:txBody>
      </p:sp>
      <p:sp>
        <p:nvSpPr>
          <p:cNvPr id="6" name="Text 3">
            <a:extLst>
              <a:ext uri="{FF2B5EF4-FFF2-40B4-BE49-F238E27FC236}">
                <a16:creationId xmlns:a16="http://schemas.microsoft.com/office/drawing/2014/main" id="{98017DB9-323E-0ABD-598B-04DCD5F16745}"/>
              </a:ext>
            </a:extLst>
          </p:cNvPr>
          <p:cNvSpPr/>
          <p:nvPr/>
        </p:nvSpPr>
        <p:spPr>
          <a:xfrm>
            <a:off x="833199"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7" name="Text 4">
            <a:extLst>
              <a:ext uri="{FF2B5EF4-FFF2-40B4-BE49-F238E27FC236}">
                <a16:creationId xmlns:a16="http://schemas.microsoft.com/office/drawing/2014/main" id="{A70BBA8A-3F28-F10B-682B-18A74FC07FA5}"/>
              </a:ext>
            </a:extLst>
          </p:cNvPr>
          <p:cNvSpPr/>
          <p:nvPr/>
        </p:nvSpPr>
        <p:spPr>
          <a:xfrm>
            <a:off x="4850606" y="3512225"/>
            <a:ext cx="3467814" cy="355402"/>
          </a:xfrm>
          <a:prstGeom prst="rect">
            <a:avLst/>
          </a:prstGeom>
          <a:noFill/>
          <a:ln/>
        </p:spPr>
        <p:txBody>
          <a:bodyPr wrap="none" rtlCol="0" anchor="t"/>
          <a:lstStyle/>
          <a:p>
            <a:pPr marL="0" indent="0">
              <a:lnSpc>
                <a:spcPts val="2799"/>
              </a:lnSpc>
              <a:buNone/>
            </a:pPr>
            <a:endParaRPr lang="en-US" sz="1750" dirty="0"/>
          </a:p>
        </p:txBody>
      </p:sp>
      <p:sp>
        <p:nvSpPr>
          <p:cNvPr id="10" name="Shape 7">
            <a:extLst>
              <a:ext uri="{FF2B5EF4-FFF2-40B4-BE49-F238E27FC236}">
                <a16:creationId xmlns:a16="http://schemas.microsoft.com/office/drawing/2014/main" id="{D38B32A9-9A65-0E9E-14AF-448443438CC6}"/>
              </a:ext>
            </a:extLst>
          </p:cNvPr>
          <p:cNvSpPr/>
          <p:nvPr/>
        </p:nvSpPr>
        <p:spPr>
          <a:xfrm>
            <a:off x="833199" y="6544628"/>
            <a:ext cx="355402" cy="355402"/>
          </a:xfrm>
          <a:prstGeom prst="roundRect">
            <a:avLst>
              <a:gd name="adj" fmla="val 25726039"/>
            </a:avLst>
          </a:prstGeom>
          <a:noFill/>
          <a:ln w="7620">
            <a:solidFill>
              <a:srgbClr val="FFFFFF"/>
            </a:solidFill>
            <a:prstDash val="solid"/>
          </a:ln>
        </p:spPr>
      </p:sp>
      <p:sp>
        <p:nvSpPr>
          <p:cNvPr id="12" name="TextBox 11">
            <a:extLst>
              <a:ext uri="{FF2B5EF4-FFF2-40B4-BE49-F238E27FC236}">
                <a16:creationId xmlns:a16="http://schemas.microsoft.com/office/drawing/2014/main" id="{F038C781-5B2B-8DD5-5769-A7EDA3B4288F}"/>
              </a:ext>
            </a:extLst>
          </p:cNvPr>
          <p:cNvSpPr txBox="1"/>
          <p:nvPr/>
        </p:nvSpPr>
        <p:spPr>
          <a:xfrm>
            <a:off x="2650603" y="2754775"/>
            <a:ext cx="10440364" cy="353943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Uni-Connect project represents a significant advancement in the integration of technology into the academic framework of McPherson University. Through the development and implementation of an automated communication-based academic support system, this project addresses several critical needs and enhances the overall educational experience for students, lecturers, and administrators.</a:t>
            </a:r>
            <a:endParaRPr lang="en-NG"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78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9461500"/>
          </a:xfrm>
          <a:prstGeom prst="rect">
            <a:avLst/>
          </a:prstGeom>
          <a:solidFill>
            <a:srgbClr val="FBFCFE"/>
          </a:solidFill>
          <a:ln/>
        </p:spPr>
      </p:sp>
      <p:sp>
        <p:nvSpPr>
          <p:cNvPr id="6" name="Text 3"/>
          <p:cNvSpPr/>
          <p:nvPr/>
        </p:nvSpPr>
        <p:spPr>
          <a:xfrm>
            <a:off x="2037993" y="359634"/>
            <a:ext cx="10554414" cy="1388745"/>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References</a:t>
            </a:r>
            <a:endParaRPr lang="en-US" sz="4374" dirty="0"/>
          </a:p>
        </p:txBody>
      </p:sp>
      <p:sp>
        <p:nvSpPr>
          <p:cNvPr id="24" name="TextBox 23">
            <a:extLst>
              <a:ext uri="{FF2B5EF4-FFF2-40B4-BE49-F238E27FC236}">
                <a16:creationId xmlns:a16="http://schemas.microsoft.com/office/drawing/2014/main" id="{2A5FB602-D1D6-87BC-A5D6-F2ED89EA8118}"/>
              </a:ext>
            </a:extLst>
          </p:cNvPr>
          <p:cNvSpPr txBox="1"/>
          <p:nvPr/>
        </p:nvSpPr>
        <p:spPr>
          <a:xfrm>
            <a:off x="1528707" y="1369178"/>
            <a:ext cx="12771493" cy="13696057"/>
          </a:xfrm>
          <a:prstGeom prst="rect">
            <a:avLst/>
          </a:prstGeom>
          <a:noFill/>
        </p:spPr>
        <p:txBody>
          <a:bodyPr wrap="square" rtlCol="0">
            <a:spAutoFit/>
          </a:bodyPr>
          <a:lstStyle/>
          <a:p>
            <a:pPr algn="just"/>
            <a:r>
              <a:rPr lang="en-US" sz="2400" dirty="0" err="1">
                <a:solidFill>
                  <a:srgbClr val="252525"/>
                </a:solidFill>
                <a:latin typeface="Times New Roman" panose="02020603050405020304" pitchFamily="18" charset="0"/>
                <a:ea typeface="Roboto" panose="02000000000000000000" pitchFamily="2" charset="0"/>
                <a:cs typeface="Times New Roman" panose="02020603050405020304" pitchFamily="18" charset="0"/>
              </a:rPr>
              <a:t>Boonk</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L., </a:t>
            </a:r>
            <a:r>
              <a:rPr lang="en-US" sz="2400" dirty="0" err="1">
                <a:solidFill>
                  <a:srgbClr val="252525"/>
                </a:solidFill>
                <a:latin typeface="Times New Roman" panose="02020603050405020304" pitchFamily="18" charset="0"/>
                <a:ea typeface="Roboto" panose="02000000000000000000" pitchFamily="2" charset="0"/>
                <a:cs typeface="Times New Roman" panose="02020603050405020304" pitchFamily="18" charset="0"/>
              </a:rPr>
              <a:t>Gijselaers</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H. J., </a:t>
            </a:r>
            <a:r>
              <a:rPr lang="en-US" sz="2400" dirty="0" err="1">
                <a:solidFill>
                  <a:srgbClr val="252525"/>
                </a:solidFill>
                <a:latin typeface="Times New Roman" panose="02020603050405020304" pitchFamily="18" charset="0"/>
                <a:ea typeface="Roboto" panose="02000000000000000000" pitchFamily="2" charset="0"/>
                <a:cs typeface="Times New Roman" panose="02020603050405020304" pitchFamily="18" charset="0"/>
              </a:rPr>
              <a:t>Ritzen</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H., &amp; Brand-</a:t>
            </a:r>
            <a:r>
              <a:rPr lang="en-US" sz="2400" dirty="0" err="1">
                <a:solidFill>
                  <a:srgbClr val="252525"/>
                </a:solidFill>
                <a:latin typeface="Times New Roman" panose="02020603050405020304" pitchFamily="18" charset="0"/>
                <a:ea typeface="Roboto" panose="02000000000000000000" pitchFamily="2" charset="0"/>
                <a:cs typeface="Times New Roman" panose="02020603050405020304" pitchFamily="18" charset="0"/>
              </a:rPr>
              <a:t>Gruwel</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S. (2018). A review of the 138 relationship between parental involvement indicators and academic achievement. Educational Research Review, 24, 10-30. </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hlinkClick r:id="rId3"/>
              </a:rPr>
              <a:t>https://doi.org/10.1016/j.edurev.2018.02.001</a:t>
            </a:r>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Doi, S., </a:t>
            </a:r>
            <a:r>
              <a:rPr lang="en-US" sz="2400" dirty="0" err="1">
                <a:solidFill>
                  <a:srgbClr val="252525"/>
                </a:solidFill>
                <a:latin typeface="Times New Roman" panose="02020603050405020304" pitchFamily="18" charset="0"/>
                <a:ea typeface="Roboto" panose="02000000000000000000" pitchFamily="2" charset="0"/>
                <a:cs typeface="Times New Roman" panose="02020603050405020304" pitchFamily="18" charset="0"/>
              </a:rPr>
              <a:t>Isumi</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A., &amp; Fujiwara, T. (2020). The association between parental involvement 142 behavior and self-esteem among adolescents living in poverty: Results from the K-CHILD Study. International Journal of Environmental Research and Public Health, 17(17). </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hlinkClick r:id="rId4"/>
              </a:rPr>
              <a:t>https://doi-org./10.3390/ijerph17176277</a:t>
            </a:r>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dirty="0" err="1"/>
              <a:t>Motz</a:t>
            </a:r>
            <a:r>
              <a:rPr lang="en-US" sz="2400" dirty="0"/>
              <a:t>, B. A., Mallon, M. G., &amp; Quick, J. D. (2021). Automated Educative Nudges to Reduce Missed Assignments in College. IEEE Transactions on Learning Technologies, 14(2), 189–200. </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rPr>
              <a:t>). </a:t>
            </a:r>
            <a:r>
              <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hlinkClick r:id="rId5"/>
              </a:rPr>
              <a:t>https://doi-org./</a:t>
            </a:r>
            <a:r>
              <a:rPr lang="en-US" sz="2400" dirty="0">
                <a:hlinkClick r:id="rId5"/>
              </a:rPr>
              <a:t>10.1109/tlt.2021.3064613</a:t>
            </a:r>
            <a:endParaRPr lang="en-US" sz="2400" dirty="0"/>
          </a:p>
          <a:p>
            <a:pPr algn="just"/>
            <a:endParaRPr lang="en-US" sz="2400" dirty="0"/>
          </a:p>
          <a:p>
            <a:pPr algn="just"/>
            <a:r>
              <a:rPr lang="en-US" sz="2400" dirty="0"/>
              <a:t> Hornby, G., &amp; Blackwell, I. (2018). Barriers to parental involvement in education: an update. Educational Review, 70(1),109–119. </a:t>
            </a:r>
            <a:r>
              <a:rPr lang="en-US" sz="2400" dirty="0">
                <a:hlinkClick r:id="rId6"/>
              </a:rPr>
              <a:t>https://doi-org./10.1080/00131911.2018.1388612</a:t>
            </a:r>
            <a:endParaRPr lang="en-US" sz="2400" dirty="0"/>
          </a:p>
          <a:p>
            <a:pPr algn="just"/>
            <a:endParaRPr lang="en-US" sz="2400" dirty="0"/>
          </a:p>
          <a:p>
            <a:pPr algn="just"/>
            <a:r>
              <a:rPr lang="en-US" sz="2400" dirty="0"/>
              <a:t>Qureshi, K. N., Naveed, A., Kashif, Y., &amp; Jeon, G. (2021). Internet of Things for education: A smart and secure system for schools monitoring and alerting. Computers &amp; Electrical Engineering, 93, </a:t>
            </a:r>
            <a:r>
              <a:rPr lang="en-US" sz="2400" dirty="0">
                <a:hlinkClick r:id="rId7"/>
              </a:rPr>
              <a:t>https://doi-org./10.1016/j.compeleceng.2021.107275</a:t>
            </a:r>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 </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 </a:t>
            </a:r>
          </a:p>
          <a:p>
            <a:pPr algn="just"/>
            <a:endParaRPr lang="en-NG" sz="2400" dirty="0"/>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US" sz="2400" dirty="0">
              <a:solidFill>
                <a:srgbClr val="252525"/>
              </a:solidFill>
              <a:latin typeface="Times New Roman" panose="02020603050405020304" pitchFamily="18" charset="0"/>
              <a:ea typeface="Roboto" panose="02000000000000000000" pitchFamily="2" charset="0"/>
              <a:cs typeface="Times New Roman" panose="02020603050405020304" pitchFamily="18" charset="0"/>
            </a:endParaRPr>
          </a:p>
          <a:p>
            <a:pPr algn="just"/>
            <a:endParaRPr lang="en-NG" sz="2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04882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D48AB-D74D-CD58-3528-988200E09118}"/>
              </a:ext>
            </a:extLst>
          </p:cNvPr>
          <p:cNvSpPr txBox="1"/>
          <p:nvPr/>
        </p:nvSpPr>
        <p:spPr>
          <a:xfrm>
            <a:off x="2905246" y="3329970"/>
            <a:ext cx="10058400" cy="1569660"/>
          </a:xfrm>
          <a:prstGeom prst="rect">
            <a:avLst/>
          </a:prstGeom>
          <a:noFill/>
        </p:spPr>
        <p:txBody>
          <a:bodyPr wrap="square" rtlCol="0">
            <a:spAutoFit/>
          </a:bodyPr>
          <a:lstStyle/>
          <a:p>
            <a:r>
              <a:rPr lang="en-US" sz="9600" dirty="0">
                <a:latin typeface="Times New Roman" panose="02020603050405020304" pitchFamily="18" charset="0"/>
                <a:ea typeface="Roboto" panose="02000000000000000000" pitchFamily="2" charset="0"/>
                <a:cs typeface="Times New Roman" panose="02020603050405020304" pitchFamily="18" charset="0"/>
              </a:rPr>
              <a:t>    THANK YOU</a:t>
            </a:r>
            <a:endParaRPr lang="en-NG" sz="96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411797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92598"/>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3519582" cy="8229600"/>
          </a:xfrm>
          <a:prstGeom prst="rect">
            <a:avLst/>
          </a:prstGeom>
        </p:spPr>
      </p:pic>
      <p:sp>
        <p:nvSpPr>
          <p:cNvPr id="5" name="Text 2"/>
          <p:cNvSpPr/>
          <p:nvPr/>
        </p:nvSpPr>
        <p:spPr>
          <a:xfrm>
            <a:off x="2985055" y="1069146"/>
            <a:ext cx="8940646" cy="1388745"/>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                  AIM</a:t>
            </a:r>
            <a:endParaRPr lang="en-US" sz="4374" dirty="0"/>
          </a:p>
        </p:txBody>
      </p:sp>
      <p:sp>
        <p:nvSpPr>
          <p:cNvPr id="6" name="Text 3"/>
          <p:cNvSpPr/>
          <p:nvPr/>
        </p:nvSpPr>
        <p:spPr>
          <a:xfrm>
            <a:off x="5740867" y="1512990"/>
            <a:ext cx="7477601" cy="5987405"/>
          </a:xfrm>
          <a:prstGeom prst="rect">
            <a:avLst/>
          </a:prstGeom>
          <a:noFill/>
          <a:ln/>
        </p:spPr>
        <p:txBody>
          <a:bodyPr wrap="square" rtlCol="0" anchor="t"/>
          <a:lstStyle/>
          <a:p>
            <a:pPr marL="342900" indent="-342900" algn="just">
              <a:lnSpc>
                <a:spcPct val="200000"/>
              </a:lnSpc>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0970D5D8-824F-8217-C19B-D33F03B916DA}"/>
              </a:ext>
            </a:extLst>
          </p:cNvPr>
          <p:cNvSpPr txBox="1"/>
          <p:nvPr/>
        </p:nvSpPr>
        <p:spPr>
          <a:xfrm>
            <a:off x="4225548" y="2221974"/>
            <a:ext cx="9355698" cy="1569660"/>
          </a:xfrm>
          <a:prstGeom prst="rect">
            <a:avLst/>
          </a:prstGeom>
          <a:noFill/>
        </p:spPr>
        <p:txBody>
          <a:bodyPr wrap="square" rtlCol="0">
            <a:spAutoFit/>
          </a:bodyPr>
          <a:lstStyle/>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 The aim of this study is to develop Uni-Connect, an automated communication-focused academic support system for McPherson University, to enhance parental and lecturer involvement in student academics.</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pic>
        <p:nvPicPr>
          <p:cNvPr id="9" name="Picture 8">
            <a:extLst>
              <a:ext uri="{FF2B5EF4-FFF2-40B4-BE49-F238E27FC236}">
                <a16:creationId xmlns:a16="http://schemas.microsoft.com/office/drawing/2014/main" id="{6CD70B0E-5AD2-BF5F-6643-F8442B02B0CC}"/>
              </a:ext>
            </a:extLst>
          </p:cNvPr>
          <p:cNvPicPr>
            <a:picLocks noChangeAspect="1"/>
          </p:cNvPicPr>
          <p:nvPr/>
        </p:nvPicPr>
        <p:blipFill>
          <a:blip r:embed="rId4"/>
          <a:stretch>
            <a:fillRect/>
          </a:stretch>
        </p:blipFill>
        <p:spPr>
          <a:xfrm>
            <a:off x="9798853" y="3545605"/>
            <a:ext cx="4253696" cy="2797714"/>
          </a:xfrm>
          <a:prstGeom prst="rect">
            <a:avLst/>
          </a:prstGeom>
        </p:spPr>
      </p:pic>
    </p:spTree>
    <p:extLst>
      <p:ext uri="{BB962C8B-B14F-4D97-AF65-F5344CB8AC3E}">
        <p14:creationId xmlns:p14="http://schemas.microsoft.com/office/powerpoint/2010/main" val="152382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1134630" y="-143492"/>
            <a:ext cx="14630400" cy="8229600"/>
          </a:xfrm>
          <a:prstGeom prst="rect">
            <a:avLst/>
          </a:prstGeom>
          <a:solidFill>
            <a:srgbClr val="FBFCFE"/>
          </a:solidFill>
          <a:ln/>
        </p:spPr>
        <p:txBody>
          <a:bodyPr/>
          <a:lstStyle/>
          <a:p>
            <a:endParaRPr lang="en-NG" dirty="0"/>
          </a:p>
        </p:txBody>
      </p:sp>
      <p:pic>
        <p:nvPicPr>
          <p:cNvPr id="4" name="Image 0" descr="preencoded.png"/>
          <p:cNvPicPr>
            <a:picLocks noChangeAspect="1"/>
          </p:cNvPicPr>
          <p:nvPr/>
        </p:nvPicPr>
        <p:blipFill>
          <a:blip r:embed="rId3"/>
          <a:stretch>
            <a:fillRect/>
          </a:stretch>
        </p:blipFill>
        <p:spPr>
          <a:xfrm>
            <a:off x="0" y="0"/>
            <a:ext cx="4154557" cy="8229600"/>
          </a:xfrm>
          <a:prstGeom prst="rect">
            <a:avLst/>
          </a:prstGeom>
        </p:spPr>
      </p:pic>
      <p:sp>
        <p:nvSpPr>
          <p:cNvPr id="5" name="Text 2"/>
          <p:cNvSpPr/>
          <p:nvPr/>
        </p:nvSpPr>
        <p:spPr>
          <a:xfrm>
            <a:off x="4244009" y="1044013"/>
            <a:ext cx="9429526" cy="890977"/>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Statement of Problem</a:t>
            </a:r>
            <a:endParaRPr lang="en-US" sz="4374" dirty="0"/>
          </a:p>
        </p:txBody>
      </p:sp>
      <p:sp>
        <p:nvSpPr>
          <p:cNvPr id="6" name="Text 3"/>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4850F0C5-07B9-FEBC-C49C-5645643A7BBB}"/>
              </a:ext>
            </a:extLst>
          </p:cNvPr>
          <p:cNvSpPr txBox="1"/>
          <p:nvPr/>
        </p:nvSpPr>
        <p:spPr>
          <a:xfrm>
            <a:off x="4624682" y="2322616"/>
            <a:ext cx="9355698" cy="230832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Parental involvement in academic activities is declining, a problem facing many universities around the world (</a:t>
            </a:r>
            <a:r>
              <a:rPr lang="en-US" sz="2400" dirty="0" err="1">
                <a:latin typeface="Times New Roman" panose="02020603050405020304" pitchFamily="18" charset="0"/>
                <a:ea typeface="Roboto" panose="02000000000000000000" pitchFamily="2" charset="0"/>
                <a:cs typeface="Times New Roman" panose="02020603050405020304" pitchFamily="18" charset="0"/>
              </a:rPr>
              <a:t>Boonk</a:t>
            </a:r>
            <a:r>
              <a:rPr lang="en-US" sz="2400" dirty="0">
                <a:latin typeface="Times New Roman" panose="02020603050405020304" pitchFamily="18" charset="0"/>
                <a:ea typeface="Roboto" panose="02000000000000000000" pitchFamily="2" charset="0"/>
                <a:cs typeface="Times New Roman" panose="02020603050405020304" pitchFamily="18" charset="0"/>
              </a:rPr>
              <a:t> et al., 2018).</a:t>
            </a:r>
          </a:p>
          <a:p>
            <a:pPr marL="342900" indent="-342900"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ea typeface="Roboto" panose="02000000000000000000" pitchFamily="2" charset="0"/>
                <a:cs typeface="Times New Roman" panose="02020603050405020304" pitchFamily="18" charset="0"/>
              </a:rPr>
              <a:t>The education community has not been able  to develop a useful parental involvement system that positively influences students’ learning outcomes at the bachelor degree level.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06470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07201-04F5-B021-F448-D37AE0EE5534}"/>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E26D077-3734-896B-34D1-BC89F9E98498}"/>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64A0EC90-F8CF-FE66-FCE0-5FE541011387}"/>
              </a:ext>
            </a:extLst>
          </p:cNvPr>
          <p:cNvSpPr/>
          <p:nvPr/>
        </p:nvSpPr>
        <p:spPr>
          <a:xfrm>
            <a:off x="0" y="92598"/>
            <a:ext cx="14630400" cy="8229600"/>
          </a:xfrm>
          <a:prstGeom prst="rect">
            <a:avLst/>
          </a:prstGeom>
          <a:solidFill>
            <a:srgbClr val="FBFCFE"/>
          </a:solidFill>
          <a:ln/>
        </p:spPr>
        <p:txBody>
          <a:bodyPr/>
          <a:lstStyle/>
          <a:p>
            <a:endParaRPr lang="en-NG" dirty="0"/>
          </a:p>
        </p:txBody>
      </p:sp>
      <p:pic>
        <p:nvPicPr>
          <p:cNvPr id="4" name="Image 0" descr="preencoded.png">
            <a:extLst>
              <a:ext uri="{FF2B5EF4-FFF2-40B4-BE49-F238E27FC236}">
                <a16:creationId xmlns:a16="http://schemas.microsoft.com/office/drawing/2014/main" id="{CF9A86F1-6BAC-AB1E-4713-15665CE46262}"/>
              </a:ext>
            </a:extLst>
          </p:cNvPr>
          <p:cNvPicPr>
            <a:picLocks noChangeAspect="1"/>
          </p:cNvPicPr>
          <p:nvPr/>
        </p:nvPicPr>
        <p:blipFill>
          <a:blip r:embed="rId3"/>
          <a:stretch>
            <a:fillRect/>
          </a:stretch>
        </p:blipFill>
        <p:spPr>
          <a:xfrm>
            <a:off x="0" y="0"/>
            <a:ext cx="3744227" cy="8229600"/>
          </a:xfrm>
          <a:prstGeom prst="rect">
            <a:avLst/>
          </a:prstGeom>
        </p:spPr>
      </p:pic>
      <p:sp>
        <p:nvSpPr>
          <p:cNvPr id="5" name="Text 2">
            <a:extLst>
              <a:ext uri="{FF2B5EF4-FFF2-40B4-BE49-F238E27FC236}">
                <a16:creationId xmlns:a16="http://schemas.microsoft.com/office/drawing/2014/main" id="{081F1CAB-5D64-E79E-3FA1-E11DF2A11E9F}"/>
              </a:ext>
            </a:extLst>
          </p:cNvPr>
          <p:cNvSpPr/>
          <p:nvPr/>
        </p:nvSpPr>
        <p:spPr>
          <a:xfrm>
            <a:off x="3880320" y="951874"/>
            <a:ext cx="10886173" cy="1002722"/>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Specific Objectives</a:t>
            </a:r>
            <a:endParaRPr lang="en-US" sz="4374" dirty="0"/>
          </a:p>
        </p:txBody>
      </p:sp>
      <p:sp>
        <p:nvSpPr>
          <p:cNvPr id="6" name="Text 3">
            <a:extLst>
              <a:ext uri="{FF2B5EF4-FFF2-40B4-BE49-F238E27FC236}">
                <a16:creationId xmlns:a16="http://schemas.microsoft.com/office/drawing/2014/main" id="{3577AF18-BAC2-1D62-307F-0AF2069E5E80}"/>
              </a:ext>
            </a:extLst>
          </p:cNvPr>
          <p:cNvSpPr/>
          <p:nvPr/>
        </p:nvSpPr>
        <p:spPr>
          <a:xfrm>
            <a:off x="5740867" y="1512990"/>
            <a:ext cx="7477601" cy="5987405"/>
          </a:xfrm>
          <a:prstGeom prst="rect">
            <a:avLst/>
          </a:prstGeom>
          <a:noFill/>
          <a:ln/>
        </p:spPr>
        <p:txBody>
          <a:bodyPr wrap="square" rtlCol="0" anchor="t"/>
          <a:lstStyle/>
          <a:p>
            <a:pPr marL="342900" indent="-342900" algn="just">
              <a:lnSpc>
                <a:spcPct val="200000"/>
              </a:lnSpc>
              <a:buFont typeface="Arial" panose="020B0604020202020204" pitchFamily="34" charset="0"/>
              <a:buChar char="•"/>
            </a:pPr>
            <a:endParaRPr lang="en-US" sz="2400" b="1"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7301A211-CE60-A10C-213C-F7815316E49E}"/>
              </a:ext>
            </a:extLst>
          </p:cNvPr>
          <p:cNvSpPr txBox="1"/>
          <p:nvPr/>
        </p:nvSpPr>
        <p:spPr>
          <a:xfrm>
            <a:off x="4016415" y="2059868"/>
            <a:ext cx="10613985" cy="6370975"/>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Develop an Automated Academic Support System</a:t>
            </a:r>
            <a:r>
              <a:rPr lang="en-US" sz="2400" dirty="0">
                <a:latin typeface="Times New Roman" panose="02020603050405020304" pitchFamily="18" charset="0"/>
                <a:cs typeface="Times New Roman" panose="02020603050405020304" pitchFamily="18" charset="0"/>
              </a:rPr>
              <a:t>: Create an efficient and automated system specifically designed for McPherson University </a:t>
            </a:r>
          </a:p>
          <a:p>
            <a:pPr algn="just"/>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Facilitate Seamless Communication:</a:t>
            </a:r>
            <a:r>
              <a:rPr lang="en-US" sz="2400" dirty="0">
                <a:latin typeface="Times New Roman" panose="02020603050405020304" pitchFamily="18" charset="0"/>
                <a:ea typeface="Roboto" panose="02000000000000000000" pitchFamily="2" charset="0"/>
                <a:cs typeface="Times New Roman" panose="02020603050405020304" pitchFamily="18" charset="0"/>
              </a:rPr>
              <a:t> Establish a platform that allows smooth and effective communication .</a:t>
            </a:r>
          </a:p>
          <a:p>
            <a:pPr algn="just"/>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ea typeface="Roboto" panose="02000000000000000000" pitchFamily="2" charset="0"/>
                <a:cs typeface="Times New Roman" panose="02020603050405020304" pitchFamily="18" charset="0"/>
              </a:rPr>
              <a:t>Efficient Tracking of Student Attendance and Performance: </a:t>
            </a:r>
            <a:r>
              <a:rPr lang="en-US" sz="2400" dirty="0">
                <a:latin typeface="Times New Roman" panose="02020603050405020304" pitchFamily="18" charset="0"/>
                <a:ea typeface="Roboto" panose="02000000000000000000" pitchFamily="2" charset="0"/>
                <a:cs typeface="Times New Roman" panose="02020603050405020304" pitchFamily="18" charset="0"/>
              </a:rPr>
              <a:t>Implement features that enable the accurate tracking and management of student attendance.</a:t>
            </a:r>
          </a:p>
          <a:p>
            <a:pPr algn="just"/>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Reliable Notification System</a:t>
            </a:r>
            <a:r>
              <a:rPr lang="en-US" sz="2400" dirty="0">
                <a:latin typeface="Times New Roman" panose="02020603050405020304" pitchFamily="18" charset="0"/>
                <a:cs typeface="Times New Roman" panose="02020603050405020304" pitchFamily="18" charset="0"/>
              </a:rPr>
              <a:t>: Develop a notification system that delivers timely academic updates and reminders to users.</a:t>
            </a:r>
          </a:p>
          <a:p>
            <a:pPr algn="just"/>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algn="just"/>
            <a:r>
              <a:rPr lang="en-US" sz="2400" dirty="0">
                <a:latin typeface="Times New Roman" panose="02020603050405020304" pitchFamily="18" charset="0"/>
                <a:ea typeface="Roboto" panose="02000000000000000000" pitchFamily="2"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26271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2DBB-DC07-F965-FF1B-B20BC434180A}"/>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3A8F2E0-D2AF-8AC0-281D-FC58DC6AF97F}"/>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8FE774EE-80F4-42E5-A977-1936AEC08EA9}"/>
              </a:ext>
            </a:extLst>
          </p:cNvPr>
          <p:cNvSpPr/>
          <p:nvPr/>
        </p:nvSpPr>
        <p:spPr>
          <a:xfrm>
            <a:off x="0" y="-143492"/>
            <a:ext cx="15834604" cy="8229600"/>
          </a:xfrm>
          <a:prstGeom prst="rect">
            <a:avLst/>
          </a:prstGeom>
          <a:solidFill>
            <a:srgbClr val="FBFCFE"/>
          </a:solidFill>
          <a:ln/>
        </p:spPr>
        <p:txBody>
          <a:bodyPr/>
          <a:lstStyle/>
          <a:p>
            <a:endParaRPr lang="en-NG" dirty="0"/>
          </a:p>
        </p:txBody>
      </p:sp>
      <p:pic>
        <p:nvPicPr>
          <p:cNvPr id="4" name="Image 0">
            <a:extLst>
              <a:ext uri="{FF2B5EF4-FFF2-40B4-BE49-F238E27FC236}">
                <a16:creationId xmlns:a16="http://schemas.microsoft.com/office/drawing/2014/main" id="{C10FC2ED-2398-7DD8-981E-70461A500364}"/>
              </a:ext>
            </a:extLst>
          </p:cNvPr>
          <p:cNvPicPr>
            <a:picLocks noChangeAspect="1"/>
          </p:cNvPicPr>
          <p:nvPr/>
        </p:nvPicPr>
        <p:blipFill>
          <a:blip r:embed="rId3"/>
          <a:srcRect/>
          <a:stretch/>
        </p:blipFill>
        <p:spPr>
          <a:xfrm>
            <a:off x="0" y="1"/>
            <a:ext cx="4244009" cy="8597348"/>
          </a:xfrm>
          <a:prstGeom prst="rect">
            <a:avLst/>
          </a:prstGeom>
        </p:spPr>
      </p:pic>
      <p:sp>
        <p:nvSpPr>
          <p:cNvPr id="5" name="Text 2">
            <a:extLst>
              <a:ext uri="{FF2B5EF4-FFF2-40B4-BE49-F238E27FC236}">
                <a16:creationId xmlns:a16="http://schemas.microsoft.com/office/drawing/2014/main" id="{FAE7B3FE-53AA-7B36-77F3-C49AAC08F3D4}"/>
              </a:ext>
            </a:extLst>
          </p:cNvPr>
          <p:cNvSpPr/>
          <p:nvPr/>
        </p:nvSpPr>
        <p:spPr>
          <a:xfrm>
            <a:off x="4244008" y="1044013"/>
            <a:ext cx="11590595" cy="890977"/>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Scope of Study</a:t>
            </a:r>
            <a:endParaRPr lang="en-US" sz="4374" dirty="0"/>
          </a:p>
        </p:txBody>
      </p:sp>
      <p:sp>
        <p:nvSpPr>
          <p:cNvPr id="6" name="Text 3">
            <a:extLst>
              <a:ext uri="{FF2B5EF4-FFF2-40B4-BE49-F238E27FC236}">
                <a16:creationId xmlns:a16="http://schemas.microsoft.com/office/drawing/2014/main" id="{3091FC3E-53E4-1B28-3D31-196C7EDE52D5}"/>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D40124A-7E25-9DB7-9841-4C02812A8211}"/>
              </a:ext>
            </a:extLst>
          </p:cNvPr>
          <p:cNvSpPr txBox="1"/>
          <p:nvPr/>
        </p:nvSpPr>
        <p:spPr>
          <a:xfrm>
            <a:off x="4532244" y="2013535"/>
            <a:ext cx="9929192" cy="2241960"/>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ea typeface="Roboto" panose="02000000000000000000" pitchFamily="2" charset="0"/>
                <a:cs typeface="Times New Roman" panose="02020603050405020304" pitchFamily="18" charset="0"/>
              </a:rPr>
              <a:t>  The study is limited to the context of McPherson University and its community, focusing on addressing specific challenges identified within this academic environment and aiming to create a model that could potentially be adapted by other institutions facing similar challenges. </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70702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2DBB-DC07-F965-FF1B-B20BC434180A}"/>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3A8F2E0-D2AF-8AC0-281D-FC58DC6AF97F}"/>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8FE774EE-80F4-42E5-A977-1936AEC08EA9}"/>
              </a:ext>
            </a:extLst>
          </p:cNvPr>
          <p:cNvSpPr/>
          <p:nvPr/>
        </p:nvSpPr>
        <p:spPr>
          <a:xfrm>
            <a:off x="0" y="-143492"/>
            <a:ext cx="15834604" cy="8229600"/>
          </a:xfrm>
          <a:prstGeom prst="rect">
            <a:avLst/>
          </a:prstGeom>
          <a:solidFill>
            <a:srgbClr val="FBFCFE"/>
          </a:solidFill>
          <a:ln/>
        </p:spPr>
        <p:txBody>
          <a:bodyPr/>
          <a:lstStyle/>
          <a:p>
            <a:endParaRPr lang="en-NG" dirty="0"/>
          </a:p>
        </p:txBody>
      </p:sp>
      <p:pic>
        <p:nvPicPr>
          <p:cNvPr id="4" name="Image 0">
            <a:extLst>
              <a:ext uri="{FF2B5EF4-FFF2-40B4-BE49-F238E27FC236}">
                <a16:creationId xmlns:a16="http://schemas.microsoft.com/office/drawing/2014/main" id="{C10FC2ED-2398-7DD8-981E-70461A500364}"/>
              </a:ext>
            </a:extLst>
          </p:cNvPr>
          <p:cNvPicPr>
            <a:picLocks noChangeAspect="1"/>
          </p:cNvPicPr>
          <p:nvPr/>
        </p:nvPicPr>
        <p:blipFill>
          <a:blip r:embed="rId3"/>
          <a:srcRect/>
          <a:stretch/>
        </p:blipFill>
        <p:spPr>
          <a:xfrm>
            <a:off x="0" y="1"/>
            <a:ext cx="4244009" cy="8597348"/>
          </a:xfrm>
          <a:prstGeom prst="rect">
            <a:avLst/>
          </a:prstGeom>
        </p:spPr>
      </p:pic>
      <p:sp>
        <p:nvSpPr>
          <p:cNvPr id="5" name="Text 2">
            <a:extLst>
              <a:ext uri="{FF2B5EF4-FFF2-40B4-BE49-F238E27FC236}">
                <a16:creationId xmlns:a16="http://schemas.microsoft.com/office/drawing/2014/main" id="{FAE7B3FE-53AA-7B36-77F3-C49AAC08F3D4}"/>
              </a:ext>
            </a:extLst>
          </p:cNvPr>
          <p:cNvSpPr/>
          <p:nvPr/>
        </p:nvSpPr>
        <p:spPr>
          <a:xfrm>
            <a:off x="4244008" y="1044013"/>
            <a:ext cx="11590595" cy="890977"/>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Significance of Study</a:t>
            </a:r>
            <a:endParaRPr lang="en-US" sz="4374" dirty="0"/>
          </a:p>
        </p:txBody>
      </p:sp>
      <p:sp>
        <p:nvSpPr>
          <p:cNvPr id="6" name="Text 3">
            <a:extLst>
              <a:ext uri="{FF2B5EF4-FFF2-40B4-BE49-F238E27FC236}">
                <a16:creationId xmlns:a16="http://schemas.microsoft.com/office/drawing/2014/main" id="{3091FC3E-53E4-1B28-3D31-196C7EDE52D5}"/>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D40124A-7E25-9DB7-9841-4C02812A8211}"/>
              </a:ext>
            </a:extLst>
          </p:cNvPr>
          <p:cNvSpPr txBox="1"/>
          <p:nvPr/>
        </p:nvSpPr>
        <p:spPr>
          <a:xfrm>
            <a:off x="4532244" y="2013535"/>
            <a:ext cx="9929192" cy="2241960"/>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ea typeface="Roboto" panose="02000000000000000000" pitchFamily="2" charset="0"/>
                <a:cs typeface="Times New Roman" panose="02020603050405020304" pitchFamily="18" charset="0"/>
              </a:rPr>
              <a:t>  The Uni-Connect system will significantly enhance the academic support provided to students by streamlining communication and access to academic resources. This improvement can lead to better student performance and academic success.</a:t>
            </a:r>
            <a:endParaRPr lang="en-NG"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85955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3F13-AF3C-31D2-08A4-D58AD5D84CF9}"/>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784F0FE-4603-B23D-F42E-BB2B3C904E7A}"/>
              </a:ext>
            </a:extLst>
          </p:cNvPr>
          <p:cNvSpPr/>
          <p:nvPr/>
        </p:nvSpPr>
        <p:spPr>
          <a:xfrm>
            <a:off x="0" y="0"/>
            <a:ext cx="14630400" cy="8229600"/>
          </a:xfrm>
          <a:prstGeom prst="rect">
            <a:avLst/>
          </a:prstGeom>
          <a:solidFill>
            <a:srgbClr val="EDF1F8"/>
          </a:solidFill>
          <a:ln/>
        </p:spPr>
      </p:sp>
      <p:sp>
        <p:nvSpPr>
          <p:cNvPr id="3" name="Shape 1">
            <a:extLst>
              <a:ext uri="{FF2B5EF4-FFF2-40B4-BE49-F238E27FC236}">
                <a16:creationId xmlns:a16="http://schemas.microsoft.com/office/drawing/2014/main" id="{4348C88C-FF5D-8CC6-2286-8D29617C78D3}"/>
              </a:ext>
            </a:extLst>
          </p:cNvPr>
          <p:cNvSpPr/>
          <p:nvPr/>
        </p:nvSpPr>
        <p:spPr>
          <a:xfrm>
            <a:off x="0" y="-333758"/>
            <a:ext cx="18872200" cy="9084058"/>
          </a:xfrm>
          <a:prstGeom prst="rect">
            <a:avLst/>
          </a:prstGeom>
          <a:solidFill>
            <a:srgbClr val="FBFCFE"/>
          </a:solidFill>
          <a:ln/>
        </p:spPr>
        <p:txBody>
          <a:bodyPr/>
          <a:lstStyle/>
          <a:p>
            <a:endParaRPr lang="en-NG" dirty="0"/>
          </a:p>
        </p:txBody>
      </p:sp>
      <p:sp>
        <p:nvSpPr>
          <p:cNvPr id="5" name="Text 2">
            <a:extLst>
              <a:ext uri="{FF2B5EF4-FFF2-40B4-BE49-F238E27FC236}">
                <a16:creationId xmlns:a16="http://schemas.microsoft.com/office/drawing/2014/main" id="{FDBFFCC0-BE24-B090-A9FE-29F93204EF4A}"/>
              </a:ext>
            </a:extLst>
          </p:cNvPr>
          <p:cNvSpPr/>
          <p:nvPr/>
        </p:nvSpPr>
        <p:spPr>
          <a:xfrm>
            <a:off x="799270" y="391505"/>
            <a:ext cx="15871686" cy="890977"/>
          </a:xfrm>
          <a:prstGeom prst="rect">
            <a:avLst/>
          </a:prstGeom>
          <a:noFill/>
          <a:ln/>
        </p:spPr>
        <p:txBody>
          <a:bodyPr wrap="squar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                                Literature Review</a:t>
            </a:r>
            <a:endParaRPr lang="en-US" sz="4374" dirty="0"/>
          </a:p>
        </p:txBody>
      </p:sp>
      <p:sp>
        <p:nvSpPr>
          <p:cNvPr id="6" name="Text 3">
            <a:extLst>
              <a:ext uri="{FF2B5EF4-FFF2-40B4-BE49-F238E27FC236}">
                <a16:creationId xmlns:a16="http://schemas.microsoft.com/office/drawing/2014/main" id="{86A16063-4141-7947-36A8-AE2EAD0B77AA}"/>
              </a:ext>
            </a:extLst>
          </p:cNvPr>
          <p:cNvSpPr/>
          <p:nvPr/>
        </p:nvSpPr>
        <p:spPr>
          <a:xfrm>
            <a:off x="6195933" y="2863312"/>
            <a:ext cx="7477601" cy="4579210"/>
          </a:xfrm>
          <a:prstGeom prst="rect">
            <a:avLst/>
          </a:prstGeom>
          <a:noFill/>
          <a:ln/>
        </p:spPr>
        <p:txBody>
          <a:bodyPr wrap="square" rtlCol="0" anchor="t"/>
          <a:lstStyle/>
          <a:p>
            <a:pPr marL="0" indent="0" algn="just">
              <a:lnSpc>
                <a:spcPct val="150000"/>
              </a:lnSpc>
              <a:buNone/>
            </a:pP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1">
            <a:hlinkClick r:id="rId3"/>
            <a:extLst>
              <a:ext uri="{FF2B5EF4-FFF2-40B4-BE49-F238E27FC236}">
                <a16:creationId xmlns:a16="http://schemas.microsoft.com/office/drawing/2014/main" id="{73A750BA-F40A-2BD0-3857-9B11969B056A}"/>
              </a:ext>
            </a:extLst>
          </p:cNvPr>
          <p:cNvSpPr>
            <a:spLocks noChangeArrowheads="1"/>
          </p:cNvSpPr>
          <p:nvPr/>
        </p:nvSpPr>
        <p:spPr bwMode="auto">
          <a:xfrm>
            <a:off x="7165975" y="-6731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graphicFrame>
        <p:nvGraphicFramePr>
          <p:cNvPr id="11" name="Table 10">
            <a:extLst>
              <a:ext uri="{FF2B5EF4-FFF2-40B4-BE49-F238E27FC236}">
                <a16:creationId xmlns:a16="http://schemas.microsoft.com/office/drawing/2014/main" id="{EA5156CB-7251-BEF8-B954-4B15EA242BF9}"/>
              </a:ext>
            </a:extLst>
          </p:cNvPr>
          <p:cNvGraphicFramePr>
            <a:graphicFrameLocks noGrp="1"/>
          </p:cNvGraphicFramePr>
          <p:nvPr>
            <p:extLst>
              <p:ext uri="{D42A27DB-BD31-4B8C-83A1-F6EECF244321}">
                <p14:modId xmlns:p14="http://schemas.microsoft.com/office/powerpoint/2010/main" val="2188001471"/>
              </p:ext>
            </p:extLst>
          </p:nvPr>
        </p:nvGraphicFramePr>
        <p:xfrm>
          <a:off x="799270" y="1598643"/>
          <a:ext cx="13500930" cy="6251858"/>
        </p:xfrm>
        <a:graphic>
          <a:graphicData uri="http://schemas.openxmlformats.org/drawingml/2006/table">
            <a:tbl>
              <a:tblPr firstRow="1" bandRow="1">
                <a:tableStyleId>{5C22544A-7EE6-4342-B048-85BDC9FD1C3A}</a:tableStyleId>
              </a:tblPr>
              <a:tblGrid>
                <a:gridCol w="2700186">
                  <a:extLst>
                    <a:ext uri="{9D8B030D-6E8A-4147-A177-3AD203B41FA5}">
                      <a16:colId xmlns:a16="http://schemas.microsoft.com/office/drawing/2014/main" val="754208838"/>
                    </a:ext>
                  </a:extLst>
                </a:gridCol>
                <a:gridCol w="2700186">
                  <a:extLst>
                    <a:ext uri="{9D8B030D-6E8A-4147-A177-3AD203B41FA5}">
                      <a16:colId xmlns:a16="http://schemas.microsoft.com/office/drawing/2014/main" val="1604913112"/>
                    </a:ext>
                  </a:extLst>
                </a:gridCol>
                <a:gridCol w="2700186">
                  <a:extLst>
                    <a:ext uri="{9D8B030D-6E8A-4147-A177-3AD203B41FA5}">
                      <a16:colId xmlns:a16="http://schemas.microsoft.com/office/drawing/2014/main" val="1800558411"/>
                    </a:ext>
                  </a:extLst>
                </a:gridCol>
                <a:gridCol w="2700186">
                  <a:extLst>
                    <a:ext uri="{9D8B030D-6E8A-4147-A177-3AD203B41FA5}">
                      <a16:colId xmlns:a16="http://schemas.microsoft.com/office/drawing/2014/main" val="977871562"/>
                    </a:ext>
                  </a:extLst>
                </a:gridCol>
                <a:gridCol w="2700186">
                  <a:extLst>
                    <a:ext uri="{9D8B030D-6E8A-4147-A177-3AD203B41FA5}">
                      <a16:colId xmlns:a16="http://schemas.microsoft.com/office/drawing/2014/main" val="1537408948"/>
                    </a:ext>
                  </a:extLst>
                </a:gridCol>
              </a:tblGrid>
              <a:tr h="674018">
                <a:tc>
                  <a:txBody>
                    <a:bodyPr/>
                    <a:lstStyle/>
                    <a:p>
                      <a:pPr algn="ctr"/>
                      <a:r>
                        <a:rPr lang="en-US" sz="2800" b="1" kern="1200" dirty="0">
                          <a:solidFill>
                            <a:schemeClr val="lt1"/>
                          </a:solidFill>
                          <a:effectLst/>
                          <a:latin typeface="+mn-lt"/>
                          <a:ea typeface="+mn-ea"/>
                          <a:cs typeface="+mn-cs"/>
                        </a:rPr>
                        <a:t>Citation</a:t>
                      </a:r>
                      <a:endParaRPr lang="en-NG" sz="2800" dirty="0"/>
                    </a:p>
                  </a:txBody>
                  <a:tcPr/>
                </a:tc>
                <a:tc>
                  <a:txBody>
                    <a:bodyPr/>
                    <a:lstStyle/>
                    <a:p>
                      <a:pPr algn="ctr">
                        <a:lnSpc>
                          <a:spcPct val="107000"/>
                        </a:lnSpc>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NG"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2800" b="1" kern="1200" dirty="0">
                          <a:solidFill>
                            <a:schemeClr val="lt1"/>
                          </a:solidFill>
                          <a:effectLst/>
                          <a:latin typeface="+mn-lt"/>
                          <a:ea typeface="+mn-ea"/>
                          <a:cs typeface="+mn-cs"/>
                        </a:rPr>
                        <a:t>Methodology</a:t>
                      </a:r>
                      <a:endParaRPr lang="en-NG" sz="2800" dirty="0"/>
                    </a:p>
                  </a:txBody>
                  <a:tcPr/>
                </a:tc>
                <a:tc>
                  <a:txBody>
                    <a:bodyPr/>
                    <a:lstStyle/>
                    <a:p>
                      <a:pPr algn="ctr"/>
                      <a:r>
                        <a:rPr lang="en-US" sz="2800" b="1" kern="1200" dirty="0">
                          <a:solidFill>
                            <a:schemeClr val="lt1"/>
                          </a:solidFill>
                          <a:effectLst/>
                          <a:latin typeface="+mn-lt"/>
                          <a:ea typeface="+mn-ea"/>
                          <a:cs typeface="+mn-cs"/>
                        </a:rPr>
                        <a:t>Results</a:t>
                      </a:r>
                      <a:endParaRPr lang="en-NG" sz="2800" dirty="0"/>
                    </a:p>
                  </a:txBody>
                  <a:tcPr/>
                </a:tc>
                <a:tc>
                  <a:txBody>
                    <a:bodyPr/>
                    <a:lstStyle/>
                    <a:p>
                      <a:pPr algn="ctr"/>
                      <a:r>
                        <a:rPr lang="en-US" sz="2800" b="1" kern="1200" dirty="0">
                          <a:solidFill>
                            <a:schemeClr val="lt1"/>
                          </a:solidFill>
                          <a:effectLst/>
                          <a:latin typeface="+mn-lt"/>
                          <a:ea typeface="+mn-ea"/>
                          <a:cs typeface="+mn-cs"/>
                        </a:rPr>
                        <a:t>Identified gap</a:t>
                      </a:r>
                      <a:endParaRPr lang="en-NG" sz="2800" dirty="0"/>
                    </a:p>
                  </a:txBody>
                  <a:tcPr/>
                </a:tc>
                <a:extLst>
                  <a:ext uri="{0D108BD9-81ED-4DB2-BD59-A6C34878D82A}">
                    <a16:rowId xmlns:a16="http://schemas.microsoft.com/office/drawing/2014/main" val="543112129"/>
                  </a:ext>
                </a:extLst>
              </a:tr>
              <a:tr h="5206487">
                <a:tc>
                  <a:txBody>
                    <a:bodyPr/>
                    <a:lstStyle/>
                    <a:p>
                      <a:r>
                        <a:rPr lang="en-US" sz="2000" dirty="0" err="1"/>
                        <a:t>Motz</a:t>
                      </a:r>
                      <a:r>
                        <a:rPr lang="en-US" sz="2000" dirty="0"/>
                        <a:t>, B. A., Mallon, M. G., &amp; Quick, J. D. (2021). Automated Educative Nudges to Reduce Missed Assignments in College. IEEE Transactions on Learning Technologies, 14(2), 189–200. doi:10.1109/tlt.2021.3064613 </a:t>
                      </a:r>
                      <a:endParaRPr lang="en-NG" sz="2000" dirty="0"/>
                    </a:p>
                  </a:txBody>
                  <a:tcPr/>
                </a:tc>
                <a:tc>
                  <a:txBody>
                    <a:bodyPr/>
                    <a:lstStyle/>
                    <a:p>
                      <a:r>
                        <a:rPr lang="en-US" sz="2000" dirty="0"/>
                        <a:t>The primary objective of the study was to reduce missed assignments and improve student outcomes in online learning environments. This was to be achieved by designing and evaluating a scalable, targeted intervention: a mobile app that would deploy push notifications to students</a:t>
                      </a:r>
                      <a:endParaRPr lang="en-NG" sz="2000" dirty="0"/>
                    </a:p>
                  </a:txBody>
                  <a:tcPr/>
                </a:tc>
                <a:tc>
                  <a:txBody>
                    <a:bodyPr/>
                    <a:lstStyle/>
                    <a:p>
                      <a:r>
                        <a:rPr lang="en-US" sz="2000" dirty="0"/>
                        <a:t>The study was conducted through two experimental pilots, each designed to test the effectiveness of the mobile app intervention in different contexts.</a:t>
                      </a:r>
                      <a:endParaRPr lang="en-NG" sz="2000" dirty="0"/>
                    </a:p>
                  </a:txBody>
                  <a:tcPr/>
                </a:tc>
                <a:tc>
                  <a:txBody>
                    <a:bodyPr/>
                    <a:lstStyle/>
                    <a:p>
                      <a:r>
                        <a:rPr lang="en-US" sz="2000" dirty="0"/>
                        <a:t>Experiment 1: Demonstrated that the mobile app intervention significantly decreased missed assignments when compared with the control group that received only general class announcements.</a:t>
                      </a:r>
                    </a:p>
                    <a:p>
                      <a:endParaRPr lang="en-US" sz="2000" dirty="0"/>
                    </a:p>
                    <a:p>
                      <a:r>
                        <a:rPr lang="en-US" sz="2000" dirty="0"/>
                        <a:t>Experiment 2: Showed that the use of the app led to improved assignment adherence and better course grades compared to courses that did not use the intervention.</a:t>
                      </a:r>
                      <a:endParaRPr lang="en-NG" sz="2000" dirty="0"/>
                    </a:p>
                  </a:txBody>
                  <a:tcPr/>
                </a:tc>
                <a:tc>
                  <a:txBody>
                    <a:bodyPr/>
                    <a:lstStyle/>
                    <a:p>
                      <a:r>
                        <a:rPr lang="en-US" sz="2000" dirty="0"/>
                        <a:t> The study does not address whether the positive effects of the intervention (reduced missed assignments, improved grades) persist over the long term or if they diminish as the novelty of the app wears off.</a:t>
                      </a:r>
                      <a:endParaRPr lang="en-NG" sz="2000" dirty="0"/>
                    </a:p>
                  </a:txBody>
                  <a:tcPr/>
                </a:tc>
                <a:extLst>
                  <a:ext uri="{0D108BD9-81ED-4DB2-BD59-A6C34878D82A}">
                    <a16:rowId xmlns:a16="http://schemas.microsoft.com/office/drawing/2014/main" val="911277076"/>
                  </a:ext>
                </a:extLst>
              </a:tr>
            </a:tbl>
          </a:graphicData>
        </a:graphic>
      </p:graphicFrame>
    </p:spTree>
    <p:extLst>
      <p:ext uri="{BB962C8B-B14F-4D97-AF65-F5344CB8AC3E}">
        <p14:creationId xmlns:p14="http://schemas.microsoft.com/office/powerpoint/2010/main" val="207112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8728</TotalTime>
  <Words>2001</Words>
  <Application>Microsoft Office PowerPoint</Application>
  <PresentationFormat>Custom</PresentationFormat>
  <Paragraphs>337</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Roboto</vt:lpstr>
      <vt:lpstr>Roboto Slab</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dahunsimi olalere</cp:lastModifiedBy>
  <cp:revision>22</cp:revision>
  <dcterms:created xsi:type="dcterms:W3CDTF">2023-12-11T23:34:16Z</dcterms:created>
  <dcterms:modified xsi:type="dcterms:W3CDTF">2024-07-24T14:22:50Z</dcterms:modified>
</cp:coreProperties>
</file>